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09" r:id="rId2"/>
    <p:sldId id="256" r:id="rId3"/>
    <p:sldId id="330" r:id="rId4"/>
    <p:sldId id="336" r:id="rId5"/>
    <p:sldId id="311" r:id="rId6"/>
    <p:sldId id="257" r:id="rId7"/>
    <p:sldId id="258" r:id="rId8"/>
    <p:sldId id="259" r:id="rId9"/>
    <p:sldId id="262" r:id="rId10"/>
    <p:sldId id="264" r:id="rId11"/>
    <p:sldId id="263" r:id="rId12"/>
    <p:sldId id="314" r:id="rId13"/>
    <p:sldId id="315" r:id="rId14"/>
    <p:sldId id="265" r:id="rId15"/>
    <p:sldId id="316" r:id="rId16"/>
    <p:sldId id="261" r:id="rId17"/>
    <p:sldId id="317" r:id="rId18"/>
    <p:sldId id="266" r:id="rId19"/>
    <p:sldId id="267" r:id="rId20"/>
    <p:sldId id="318" r:id="rId21"/>
    <p:sldId id="319" r:id="rId22"/>
    <p:sldId id="268" r:id="rId23"/>
    <p:sldId id="320" r:id="rId24"/>
    <p:sldId id="271" r:id="rId25"/>
    <p:sldId id="270" r:id="rId26"/>
    <p:sldId id="274" r:id="rId27"/>
    <p:sldId id="273" r:id="rId28"/>
    <p:sldId id="276" r:id="rId29"/>
    <p:sldId id="275" r:id="rId30"/>
    <p:sldId id="307" r:id="rId31"/>
    <p:sldId id="308" r:id="rId32"/>
    <p:sldId id="277" r:id="rId33"/>
    <p:sldId id="278" r:id="rId34"/>
    <p:sldId id="279" r:id="rId35"/>
    <p:sldId id="321" r:id="rId36"/>
    <p:sldId id="322" r:id="rId37"/>
    <p:sldId id="323" r:id="rId38"/>
    <p:sldId id="324" r:id="rId39"/>
    <p:sldId id="325" r:id="rId40"/>
    <p:sldId id="326" r:id="rId41"/>
    <p:sldId id="280" r:id="rId42"/>
    <p:sldId id="282" r:id="rId43"/>
    <p:sldId id="305" r:id="rId44"/>
    <p:sldId id="327" r:id="rId45"/>
    <p:sldId id="306" r:id="rId46"/>
    <p:sldId id="283" r:id="rId47"/>
    <p:sldId id="284" r:id="rId48"/>
    <p:sldId id="281" r:id="rId49"/>
    <p:sldId id="272" r:id="rId50"/>
    <p:sldId id="285" r:id="rId51"/>
    <p:sldId id="286" r:id="rId52"/>
    <p:sldId id="287" r:id="rId53"/>
    <p:sldId id="288" r:id="rId54"/>
    <p:sldId id="328" r:id="rId55"/>
    <p:sldId id="289" r:id="rId56"/>
    <p:sldId id="292" r:id="rId57"/>
    <p:sldId id="290" r:id="rId58"/>
    <p:sldId id="291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29" r:id="rId67"/>
    <p:sldId id="332" r:id="rId68"/>
    <p:sldId id="333" r:id="rId69"/>
    <p:sldId id="334" r:id="rId70"/>
    <p:sldId id="335" r:id="rId71"/>
    <p:sldId id="337" r:id="rId72"/>
    <p:sldId id="31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5B83-0304-47E4-A1C3-B3A14139A21F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C80C9-1EFD-4A31-B9E8-89A5DDE18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6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3FB1-A123-4B04-89E8-608F23BE70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0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F3FB1-A123-4B04-89E8-608F23BE707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D333-AD01-4183-9C79-FAA0C4A8BCB0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7DBA-2806-4CC8-A0E6-2F593E4820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UQQzNh7mg&amp;feature=youtu.b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1000" y="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 FORE</a:t>
            </a:r>
          </a:p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 descr="https://dov3webs.com/wp-content/uploads/sites/52/2013/01/cropped-eightlaces-300x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147457" cy="2514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91000" y="914400"/>
            <a:ext cx="4953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coach478@gmail.com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760.900.8401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362200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EIGHTLACES.ORG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COACHFORE.ORG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SHIELDPUNT.COM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@coachfore</a:t>
            </a:r>
          </a:p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https://encrypted-tbn0.gstatic.com/images?q=tbn:ANd9GcR6Lg-yJ_Owvdl-rqLmYsxNbKVSF6LCouGY0kSONlgeZeDohU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86400"/>
            <a:ext cx="1447800" cy="103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SHIELD PUNT ADVANTAGES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Get guys down the field FAST!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Getting down field fast is a BIG plus!"/>
          <p:cNvPicPr>
            <a:picLocks noChangeAspect="1" noChangeArrowheads="1"/>
          </p:cNvPicPr>
          <p:nvPr/>
        </p:nvPicPr>
        <p:blipFill rotWithShape="1">
          <a:blip r:embed="rId2" cstate="print"/>
          <a:srcRect l="14714" r="5853"/>
          <a:stretch/>
        </p:blipFill>
        <p:spPr bwMode="auto">
          <a:xfrm>
            <a:off x="0" y="94277"/>
            <a:ext cx="9144000" cy="679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6631" t="33594" b="17187"/>
          <a:stretch/>
        </p:blipFill>
        <p:spPr bwMode="auto">
          <a:xfrm>
            <a:off x="10236" y="143392"/>
            <a:ext cx="9144000" cy="63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57382" y="918659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9089" y="1693926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3525" y="2138317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0417" y="2784648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895600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3962400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</a:p>
          <a:p>
            <a:r>
              <a:rPr lang="en-US" dirty="0" smtClean="0"/>
              <a:t>DOWN FIELD FAST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ADVANTAGES OF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THE SHIELD PUNT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Get guys down the field FAST!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574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Simple formation used everywhere on field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ADVANTAGES OF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THE SHIELD PUNT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Get guys down the field FAST!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574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Simple formation used everywhere on field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6670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Very difficult to block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BRING 10 GUYS!!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24218" r="51875" b="58594"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48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http://www.youtube.com/watch?v=ImUQQzNh7mg&amp;feature=youtu.be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video HARD TO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ADVANTAGES OF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THE SHIELD PUNT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Get guys down the field FAST!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8956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Simple formation used everywhere on field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2672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Very difficult to block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6388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</a:t>
            </a:r>
            <a:r>
              <a:rPr lang="en-US" sz="3200" b="1" noProof="0" dirty="0" smtClean="0"/>
              <a:t>A lot more fake options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DISADVANTAGES OF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THE SHIELD PUNT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A bad snap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6670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Personnel – defensive guys, tired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D?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7338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Shanked kick – </a:t>
            </a:r>
            <a:r>
              <a:rPr lang="en-US" sz="3200" b="1" dirty="0"/>
              <a:t>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utcoverage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kick!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8768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</a:t>
            </a:r>
            <a:r>
              <a:rPr lang="en-US" sz="3200" b="1" noProof="0" dirty="0" smtClean="0"/>
              <a:t>Backed up – if they bring all 11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IELDP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838200"/>
            <a:ext cx="9753600" cy="7534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PUNT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16764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Maximizing </a:t>
            </a:r>
            <a:r>
              <a:rPr lang="en-US" sz="4800" b="1" i="1" dirty="0">
                <a:solidFill>
                  <a:srgbClr val="FF0000"/>
                </a:solidFill>
              </a:rPr>
              <a:t>Field </a:t>
            </a:r>
            <a:r>
              <a:rPr lang="en-US" sz="4800" b="1" i="1" dirty="0" smtClean="0">
                <a:solidFill>
                  <a:srgbClr val="FF0000"/>
                </a:solidFill>
              </a:rPr>
              <a:t>Position,</a:t>
            </a:r>
          </a:p>
          <a:p>
            <a:r>
              <a:rPr lang="en-US" sz="4800" b="1" i="1" dirty="0" smtClean="0">
                <a:solidFill>
                  <a:srgbClr val="FF0000"/>
                </a:solidFill>
              </a:rPr>
              <a:t>Eliminating Returns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019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i="1" dirty="0" smtClean="0">
                <a:solidFill>
                  <a:srgbClr val="FF0000"/>
                </a:solidFill>
              </a:rPr>
              <a:t>Costa Mesa Glazier Clinic - February 27, 2016</a:t>
            </a:r>
            <a:endParaRPr kumimoji="0" lang="en-US" sz="36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800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i="1" dirty="0" smtClean="0">
                <a:solidFill>
                  <a:srgbClr val="FF0000"/>
                </a:solidFill>
              </a:rPr>
              <a:t>By Chris Fore, ShieldPunt.com</a:t>
            </a:r>
            <a:endParaRPr kumimoji="0" lang="en-US" sz="4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Bad Snap video clip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Outcoverage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PERSONNEL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Front line seven guys – LBS/Safety types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574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Shield – big guys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who can block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IELDPUNT"/>
          <p:cNvPicPr>
            <a:picLocks noChangeAspect="1" noChangeArrowheads="1"/>
          </p:cNvPicPr>
          <p:nvPr/>
        </p:nvPicPr>
        <p:blipFill>
          <a:blip r:embed="rId2" cstate="print"/>
          <a:srcRect l="27151" t="55392" r="28378" b="8922"/>
          <a:stretch>
            <a:fillRect/>
          </a:stretch>
        </p:blipFill>
        <p:spPr bwMode="auto">
          <a:xfrm>
            <a:off x="211016" y="1328058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COACHING ASSIGNMENTS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Isosceles Triangle 8"/>
          <p:cNvSpPr/>
          <p:nvPr/>
        </p:nvSpPr>
        <p:spPr>
          <a:xfrm flipV="1">
            <a:off x="762000" y="2438400"/>
            <a:ext cx="2819400" cy="990600"/>
          </a:xfrm>
          <a:prstGeom prst="triangle">
            <a:avLst>
              <a:gd name="adj" fmla="val 5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flipV="1">
            <a:off x="5638800" y="2438400"/>
            <a:ext cx="2819400" cy="990600"/>
          </a:xfrm>
          <a:prstGeom prst="triangle">
            <a:avLst>
              <a:gd name="adj" fmla="val 5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4038600" y="4343400"/>
            <a:ext cx="2819400" cy="990600"/>
          </a:xfrm>
          <a:prstGeom prst="triangle">
            <a:avLst>
              <a:gd name="adj" fmla="val 5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3147" y="2362200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Coach 1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2362200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Coach 2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4267200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Coach 3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1752600" y="5486400"/>
            <a:ext cx="2819400" cy="990600"/>
          </a:xfrm>
          <a:prstGeom prst="triangle">
            <a:avLst>
              <a:gd name="adj" fmla="val 50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5334000"/>
            <a:ext cx="1895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Coach 4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pic>
        <p:nvPicPr>
          <p:cNvPr id="22530" name="Picture 10" descr="stance"/>
          <p:cNvPicPr>
            <a:picLocks noChangeAspect="1" noChangeArrowheads="1"/>
          </p:cNvPicPr>
          <p:nvPr/>
        </p:nvPicPr>
        <p:blipFill>
          <a:blip r:embed="rId3" cstate="print"/>
          <a:srcRect l="7843" t="34783" b="11304"/>
          <a:stretch>
            <a:fillRect/>
          </a:stretch>
        </p:blipFill>
        <p:spPr bwMode="auto">
          <a:xfrm>
            <a:off x="-40558" y="1828800"/>
            <a:ext cx="91845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shieldalig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705">
            <a:off x="29567" y="2874128"/>
            <a:ext cx="8844536" cy="146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FRONT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066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FRONT LINE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9" descr="This what L3-L1 and R1-R3 look lik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19300"/>
            <a:ext cx="728585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9400" y="39624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8862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9624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SHIELD</a:t>
            </a:r>
          </a:p>
        </p:txBody>
      </p:sp>
      <p:pic>
        <p:nvPicPr>
          <p:cNvPr id="24578" name="Picture 8" descr="shieldalig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904">
            <a:off x="990600" y="3124200"/>
            <a:ext cx="6667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38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SHIELD</a:t>
            </a:r>
          </a:p>
        </p:txBody>
      </p:sp>
      <p:pic>
        <p:nvPicPr>
          <p:cNvPr id="7" name="Picture 7" descr="This is, from left to right, S1, S2, and S3 from behind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4257"/>
            <a:ext cx="7697449" cy="510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39624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9624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40386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PUNTER</a:t>
            </a:r>
          </a:p>
        </p:txBody>
      </p:sp>
      <p:pic>
        <p:nvPicPr>
          <p:cNvPr id="26626" name="Picture 6" descr="shieldalig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46">
            <a:off x="1066800" y="2514600"/>
            <a:ext cx="666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  134 games</a:t>
            </a:r>
          </a:p>
          <a:p>
            <a:pPr algn="ctr"/>
            <a:r>
              <a:rPr lang="en-US" sz="6600" dirty="0" smtClean="0"/>
              <a:t>  354 punts</a:t>
            </a:r>
          </a:p>
          <a:p>
            <a:pPr algn="ctr"/>
            <a:r>
              <a:rPr lang="en-US" sz="6600" dirty="0" smtClean="0"/>
              <a:t>  3 blocked (‘02, ‘07, ‘14)</a:t>
            </a:r>
          </a:p>
          <a:p>
            <a:pPr algn="ctr"/>
            <a:r>
              <a:rPr lang="en-US" sz="6600" dirty="0" smtClean="0"/>
              <a:t>  1 returned for a TD</a:t>
            </a:r>
          </a:p>
          <a:p>
            <a:pPr algn="ctr">
              <a:buNone/>
            </a:pPr>
            <a:r>
              <a:rPr lang="en-US" sz="4400" i="1" dirty="0" smtClean="0"/>
              <a:t>Best Season = </a:t>
            </a:r>
            <a:r>
              <a:rPr lang="en-US" sz="4400" i="1" dirty="0" smtClean="0"/>
              <a:t>38 punts - 14 </a:t>
            </a:r>
            <a:r>
              <a:rPr lang="en-US" sz="4400" i="1" dirty="0" smtClean="0"/>
              <a:t>return </a:t>
            </a:r>
            <a:r>
              <a:rPr lang="en-US" sz="4400" i="1" dirty="0" err="1" smtClean="0"/>
              <a:t>yds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12 SEASONS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28906" b="16016"/>
          <a:stretch>
            <a:fillRect/>
          </a:stretch>
        </p:blipFill>
        <p:spPr bwMode="auto">
          <a:xfrm>
            <a:off x="0" y="1066800"/>
            <a:ext cx="910508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1875" r="12500" b="26563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15" descr="IMG_5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4" descr="IMG_5411"/>
          <p:cNvPicPr>
            <a:picLocks noChangeAspect="1" noChangeArrowheads="1"/>
          </p:cNvPicPr>
          <p:nvPr/>
        </p:nvPicPr>
        <p:blipFill>
          <a:blip r:embed="rId3" cstate="print"/>
          <a:srcRect l="26321" r="32467"/>
          <a:stretch>
            <a:fillRect/>
          </a:stretch>
        </p:blipFill>
        <p:spPr bwMode="auto">
          <a:xfrm>
            <a:off x="0" y="2050676"/>
            <a:ext cx="2971800" cy="480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 descr="IMG_5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052188"/>
            <a:ext cx="3200400" cy="48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HUDDLE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25908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33528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3528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33528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335280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1148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7090" y="41148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33528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35280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5280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4114800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1318491" y="3230418"/>
            <a:ext cx="3810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 flipV="1">
            <a:off x="7239000" y="3276600"/>
            <a:ext cx="3810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 rot="10800000" flipV="1">
            <a:off x="4876800" y="2743200"/>
            <a:ext cx="3048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 descr="football_620x350.jpg"/>
          <p:cNvPicPr>
            <a:picLocks noChangeAspect="1"/>
          </p:cNvPicPr>
          <p:nvPr/>
        </p:nvPicPr>
        <p:blipFill>
          <a:blip r:embed="rId3" cstate="print"/>
          <a:srcRect t="14286" r="47581" b="28571"/>
          <a:stretch>
            <a:fillRect/>
          </a:stretch>
        </p:blipFill>
        <p:spPr>
          <a:xfrm>
            <a:off x="3733800" y="1143000"/>
            <a:ext cx="14859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5715000"/>
            <a:ext cx="2995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Gets heels at 7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3429000" y="4800600"/>
            <a:ext cx="3810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Punter NODS and POINTS to S2 when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Punter NODS and POINTS to S2 when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53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S2 then says “Ready, Ready” to prepare for snap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2015 STATS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918"/>
            <a:ext cx="2225041" cy="205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619" y="113918"/>
            <a:ext cx="2207981" cy="20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0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SNAPPING THE BALL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 S2 is the “voice”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526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 Make sure front line is SET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 Make sure punter is SET and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Punter NODS and POINTS to S2 when READY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953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S2 then says “Ready, Ready” to prepare for snap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674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 Ball is snapped on punter’s hands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THE FIRST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3216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Steps have to be </a:t>
            </a:r>
            <a:r>
              <a:rPr lang="en-US" sz="115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PERFECT</a:t>
            </a:r>
            <a:endParaRPr lang="en-US" sz="88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THE FIRST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 seasons –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354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Just 3 blocked – Less than 1%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194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All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three times –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bad first step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2002 – S3 –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Did not step up and in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2007 – R3 –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No right foot step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2014 – S2 –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Did not step up and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1212" t="28906" r="12769" b="18750"/>
          <a:stretch>
            <a:fillRect/>
          </a:stretch>
        </p:blipFill>
        <p:spPr bwMode="auto">
          <a:xfrm>
            <a:off x="18197" y="762000"/>
            <a:ext cx="912580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Serrano blocking punt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1094" r="55625" b="49219"/>
          <a:stretch>
            <a:fillRect/>
          </a:stretch>
        </p:blipFill>
        <p:spPr bwMode="auto">
          <a:xfrm>
            <a:off x="0" y="228600"/>
            <a:ext cx="9127958" cy="61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THE FIRST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7" descr="IMG_5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L3 – L2 – L1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91000" y="4953000"/>
            <a:ext cx="4572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3657600" y="5181600"/>
            <a:ext cx="5334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THE FIRST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SHIELD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16" descr="IMG_5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200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71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2" descr="R1/R2/R3 second step is with his left foo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105400" y="4724400"/>
            <a:ext cx="4572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H="1">
            <a:off x="4648200" y="4876800"/>
            <a:ext cx="4572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L3 – L2 – L1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7" descr="IMG_5408"/>
          <p:cNvPicPr>
            <a:picLocks noChangeAspect="1" noChangeArrowheads="1"/>
          </p:cNvPicPr>
          <p:nvPr/>
        </p:nvPicPr>
        <p:blipFill>
          <a:blip r:embed="rId2" cstate="print"/>
          <a:srcRect l="25397" r="24868"/>
          <a:stretch>
            <a:fillRect/>
          </a:stretch>
        </p:blipFill>
        <p:spPr bwMode="auto">
          <a:xfrm>
            <a:off x="0" y="1240277"/>
            <a:ext cx="4191000" cy="56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R1/R2/R3 second step is with his left foot."/>
          <p:cNvPicPr>
            <a:picLocks noChangeAspect="1" noChangeArrowheads="1"/>
          </p:cNvPicPr>
          <p:nvPr/>
        </p:nvPicPr>
        <p:blipFill>
          <a:blip r:embed="rId3" cstate="print"/>
          <a:srcRect l="21469" r="25424"/>
          <a:stretch>
            <a:fillRect/>
          </a:stretch>
        </p:blipFill>
        <p:spPr bwMode="auto">
          <a:xfrm>
            <a:off x="4650784" y="1217580"/>
            <a:ext cx="4493216" cy="56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2014 STATS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5200" b="1" dirty="0" smtClean="0"/>
              <a:t>33 punts </a:t>
            </a:r>
          </a:p>
          <a:p>
            <a:pPr algn="ctr"/>
            <a:r>
              <a:rPr lang="en-US" sz="15200" b="1" dirty="0" smtClean="0"/>
              <a:t>40 return yards allowed    (</a:t>
            </a:r>
            <a:r>
              <a:rPr lang="en-US" sz="15200" b="1" dirty="0" smtClean="0">
                <a:solidFill>
                  <a:srgbClr val="FF0000"/>
                </a:solidFill>
              </a:rPr>
              <a:t>1.2 avg</a:t>
            </a:r>
            <a:r>
              <a:rPr lang="en-US" sz="15200" b="1" dirty="0" smtClean="0"/>
              <a:t>)</a:t>
            </a:r>
          </a:p>
          <a:p>
            <a:pPr algn="ctr"/>
            <a:r>
              <a:rPr lang="en-US" sz="15200" b="1" dirty="0" smtClean="0"/>
              <a:t>Returns of 12 yds, </a:t>
            </a:r>
            <a:r>
              <a:rPr lang="en-US" sz="15200" b="1" dirty="0" smtClean="0">
                <a:solidFill>
                  <a:srgbClr val="FF0000"/>
                </a:solidFill>
              </a:rPr>
              <a:t>-1</a:t>
            </a:r>
            <a:r>
              <a:rPr lang="en-US" sz="15200" b="1" dirty="0" smtClean="0"/>
              <a:t> yard, </a:t>
            </a:r>
            <a:r>
              <a:rPr lang="en-US" sz="15200" b="1" u="sng" dirty="0" smtClean="0">
                <a:solidFill>
                  <a:srgbClr val="002060"/>
                </a:solidFill>
              </a:rPr>
              <a:t>22 yds, 7 yds</a:t>
            </a:r>
          </a:p>
          <a:p>
            <a:pPr algn="ctr"/>
            <a:r>
              <a:rPr lang="en-US" sz="15200" b="1" dirty="0" smtClean="0">
                <a:solidFill>
                  <a:srgbClr val="FF0000"/>
                </a:solidFill>
              </a:rPr>
              <a:t>1</a:t>
            </a:r>
            <a:r>
              <a:rPr lang="en-US" sz="15200" b="1" dirty="0" smtClean="0"/>
              <a:t> blocked punt</a:t>
            </a:r>
          </a:p>
          <a:p>
            <a:pPr algn="ctr"/>
            <a:r>
              <a:rPr lang="en-US" sz="15200" b="1" dirty="0" smtClean="0">
                <a:solidFill>
                  <a:srgbClr val="FF0000"/>
                </a:solidFill>
              </a:rPr>
              <a:t>ZERO</a:t>
            </a:r>
            <a:r>
              <a:rPr lang="en-US" sz="15200" b="1" dirty="0" smtClean="0"/>
              <a:t> return touchdowns!</a:t>
            </a:r>
          </a:p>
          <a:p>
            <a:pPr algn="ctr"/>
            <a:r>
              <a:rPr lang="en-US" sz="15200" b="1" dirty="0" smtClean="0"/>
              <a:t>Decreased punt return yards </a:t>
            </a:r>
          </a:p>
          <a:p>
            <a:pPr algn="ctr">
              <a:buNone/>
            </a:pPr>
            <a:r>
              <a:rPr lang="en-US" sz="15200" b="1" dirty="0" smtClean="0"/>
              <a:t>by </a:t>
            </a:r>
            <a:r>
              <a:rPr lang="en-US" sz="15200" b="1" dirty="0" smtClean="0">
                <a:solidFill>
                  <a:srgbClr val="FF0000"/>
                </a:solidFill>
              </a:rPr>
              <a:t>85%</a:t>
            </a:r>
            <a:r>
              <a:rPr lang="en-US" sz="15200" b="1" dirty="0" smtClean="0"/>
              <a:t> this year!!</a:t>
            </a:r>
          </a:p>
          <a:p>
            <a:pPr algn="ctr"/>
            <a:r>
              <a:rPr lang="en-US" sz="15200" b="1" dirty="0" smtClean="0"/>
              <a:t>School record – punts inside 20 (7)</a:t>
            </a:r>
          </a:p>
          <a:p>
            <a:pPr algn="ctr">
              <a:buNone/>
            </a:pPr>
            <a:endParaRPr lang="en-US" sz="4800" dirty="0" smtClean="0"/>
          </a:p>
        </p:txBody>
      </p:sp>
      <p:pic>
        <p:nvPicPr>
          <p:cNvPr id="4" name="Picture 3" descr="OHhelm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2209801" cy="2044066"/>
          </a:xfrm>
          <a:prstGeom prst="rect">
            <a:avLst/>
          </a:prstGeom>
        </p:spPr>
      </p:pic>
      <p:pic>
        <p:nvPicPr>
          <p:cNvPr id="5" name="Picture 4" descr="OHhelm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08041" y="0"/>
            <a:ext cx="2209801" cy="204406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L3/L2/L1 kid has now finished the banana step, he's getting up field now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7" descr="IMG_5408"/>
          <p:cNvPicPr>
            <a:picLocks noChangeAspect="1" noChangeArrowheads="1"/>
          </p:cNvPicPr>
          <p:nvPr/>
        </p:nvPicPr>
        <p:blipFill>
          <a:blip r:embed="rId2" cstate="print"/>
          <a:srcRect l="29918" t="5050" r="30294"/>
          <a:stretch>
            <a:fillRect/>
          </a:stretch>
        </p:blipFill>
        <p:spPr bwMode="auto">
          <a:xfrm>
            <a:off x="0" y="1524000"/>
            <a:ext cx="335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R1/R2/R3 second step is with his left foot."/>
          <p:cNvPicPr>
            <a:picLocks noChangeAspect="1" noChangeArrowheads="1"/>
          </p:cNvPicPr>
          <p:nvPr/>
        </p:nvPicPr>
        <p:blipFill>
          <a:blip r:embed="rId3" cstate="print"/>
          <a:srcRect l="27743" t="5433" r="33530"/>
          <a:stretch>
            <a:fillRect/>
          </a:stretch>
        </p:blipFill>
        <p:spPr bwMode="auto">
          <a:xfrm>
            <a:off x="3048000" y="1524000"/>
            <a:ext cx="327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L3/L2/L1 kid has now finished the banana step, he's getting up field now."/>
          <p:cNvPicPr>
            <a:picLocks noChangeAspect="1" noChangeArrowheads="1"/>
          </p:cNvPicPr>
          <p:nvPr/>
        </p:nvPicPr>
        <p:blipFill>
          <a:blip r:embed="rId4" cstate="print"/>
          <a:srcRect l="26667" r="31428"/>
          <a:stretch>
            <a:fillRect/>
          </a:stretch>
        </p:blipFill>
        <p:spPr bwMode="auto">
          <a:xfrm>
            <a:off x="5791200" y="1524000"/>
            <a:ext cx="335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IMG_5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88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SECOND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18" descr="The shield all comes together on their second ste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“step” videos here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IELDPUNT"/>
          <p:cNvPicPr>
            <a:picLocks noChangeAspect="1" noChangeArrowheads="1"/>
          </p:cNvPicPr>
          <p:nvPr/>
        </p:nvPicPr>
        <p:blipFill>
          <a:blip r:embed="rId2" cstate="print">
            <a:lum bright="53000"/>
          </a:blip>
          <a:srcRect l="27151" t="55392" r="28378" b="8922"/>
          <a:stretch>
            <a:fillRect/>
          </a:stretch>
        </p:blipFill>
        <p:spPr bwMode="auto">
          <a:xfrm>
            <a:off x="0" y="533400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AFTER THE SNAP: THIRD STEP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Front line – Get UP field!</a:t>
            </a:r>
          </a:p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Shield – Hold your water!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GETTING OFF THE LOS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34" descr="Slide3"/>
          <p:cNvPicPr>
            <a:picLocks noChangeAspect="1" noChangeArrowheads="1"/>
          </p:cNvPicPr>
          <p:nvPr/>
        </p:nvPicPr>
        <p:blipFill>
          <a:blip r:embed="rId2" cstate="print"/>
          <a:srcRect l="32097" t="11831" b="13803"/>
          <a:stretch>
            <a:fillRect/>
          </a:stretch>
        </p:blipFill>
        <p:spPr bwMode="auto">
          <a:xfrm>
            <a:off x="304800" y="1295400"/>
            <a:ext cx="82962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GETTING OFF THE LOS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37" descr="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73" y="1371600"/>
            <a:ext cx="897287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GETTING OFF THE LOS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35" descr="IMG_5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9680"/>
            <a:ext cx="37338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42672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219" name="Picture 33" descr="IMG_5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872" y="1219200"/>
            <a:ext cx="377012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15200" y="42672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295400"/>
            <a:ext cx="1718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NO!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6996" y="1295400"/>
            <a:ext cx="18427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YES!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1" descr="IMG_5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457200"/>
            <a:ext cx="91821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00" y="32766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2001</a:t>
            </a:r>
            <a:endParaRPr lang="en-US" sz="6000" b="1" dirty="0"/>
          </a:p>
        </p:txBody>
      </p:sp>
      <p:pic>
        <p:nvPicPr>
          <p:cNvPr id="4098" name="Picture 2" descr="http://shieldpunt.com/wp-content/uploads/2014/03/p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8320" cy="4695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0" descr="IMG_5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05600" y="34290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9" descr="IMG_54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35052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IMG_5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6600"/>
            <a:ext cx="91821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34200" y="35052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IMG_54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457200"/>
            <a:ext cx="9258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0" y="3200400"/>
            <a:ext cx="8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L1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The shield has GOT to hold their ground, they will NOT chase anyone. They need to &quot;punch&quot; with their outside arm, like this S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If the outside guys in the shield, S1 and S2, can't reach the defender with a &quot;punch&quot; or &quot;strike,&quot; he CANNOT chase the man; just let him g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SHIELD – </a:t>
            </a:r>
            <a:r>
              <a:rPr lang="en-US" sz="4800" b="1" u="sng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 NOT </a:t>
            </a: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CHASE MAN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2600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Add who guys are blocking videos here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2264" t="23585" r="10377" b="22170"/>
          <a:stretch>
            <a:fillRect/>
          </a:stretch>
        </p:blipFill>
        <p:spPr bwMode="auto">
          <a:xfrm>
            <a:off x="0" y="1752600"/>
            <a:ext cx="910093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COVERAGE “LANES”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COVERAGE “LANES” DRILL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upload.wikimedia.org/wikipedia/commons/thumb/c/c5/AmFBfield.svg/2000px-AmFBfield.svg.png"/>
          <p:cNvPicPr>
            <a:picLocks noChangeAspect="1" noChangeArrowheads="1"/>
          </p:cNvPicPr>
          <p:nvPr/>
        </p:nvPicPr>
        <p:blipFill>
          <a:blip r:embed="rId2" cstate="print"/>
          <a:srcRect l="30469" r="14844"/>
          <a:stretch>
            <a:fillRect/>
          </a:stretch>
        </p:blipFill>
        <p:spPr bwMode="auto">
          <a:xfrm rot="16200000">
            <a:off x="1485901" y="-266701"/>
            <a:ext cx="6172200" cy="8077201"/>
          </a:xfrm>
          <a:prstGeom prst="rect">
            <a:avLst/>
          </a:prstGeom>
          <a:noFill/>
        </p:spPr>
      </p:pic>
      <p:pic>
        <p:nvPicPr>
          <p:cNvPr id="5" name="Picture 4" descr="football_620x350.jpg"/>
          <p:cNvPicPr>
            <a:picLocks noChangeAspect="1"/>
          </p:cNvPicPr>
          <p:nvPr/>
        </p:nvPicPr>
        <p:blipFill>
          <a:blip r:embed="rId3" cstate="print"/>
          <a:srcRect l="5645" t="21429" r="50000" b="28571"/>
          <a:stretch>
            <a:fillRect/>
          </a:stretch>
        </p:blipFill>
        <p:spPr>
          <a:xfrm>
            <a:off x="4038600" y="6324600"/>
            <a:ext cx="838200" cy="533400"/>
          </a:xfrm>
          <a:prstGeom prst="rect">
            <a:avLst/>
          </a:prstGeom>
        </p:spPr>
      </p:pic>
      <p:pic>
        <p:nvPicPr>
          <p:cNvPr id="25604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908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304800" cy="304800"/>
          </a:xfrm>
          <a:prstGeom prst="rect">
            <a:avLst/>
          </a:prstGeom>
          <a:noFill/>
        </p:spPr>
      </p:pic>
      <p:pic>
        <p:nvPicPr>
          <p:cNvPr id="9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59080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9080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90800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9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COVERAGE “LANES” DRILL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upload.wikimedia.org/wikipedia/commons/thumb/c/c5/AmFBfield.svg/2000px-AmFBfield.svg.png"/>
          <p:cNvPicPr>
            <a:picLocks noChangeAspect="1" noChangeArrowheads="1"/>
          </p:cNvPicPr>
          <p:nvPr/>
        </p:nvPicPr>
        <p:blipFill>
          <a:blip r:embed="rId2" cstate="print"/>
          <a:srcRect l="30469" r="14844"/>
          <a:stretch>
            <a:fillRect/>
          </a:stretch>
        </p:blipFill>
        <p:spPr bwMode="auto">
          <a:xfrm rot="16200000">
            <a:off x="1485901" y="-266701"/>
            <a:ext cx="6172200" cy="8077201"/>
          </a:xfrm>
          <a:prstGeom prst="rect">
            <a:avLst/>
          </a:prstGeom>
          <a:noFill/>
        </p:spPr>
      </p:pic>
      <p:pic>
        <p:nvPicPr>
          <p:cNvPr id="5" name="Picture 4" descr="football_620x350.jpg"/>
          <p:cNvPicPr>
            <a:picLocks noChangeAspect="1"/>
          </p:cNvPicPr>
          <p:nvPr/>
        </p:nvPicPr>
        <p:blipFill>
          <a:blip r:embed="rId3" cstate="print"/>
          <a:srcRect l="5645" t="21429" r="50000" b="28571"/>
          <a:stretch>
            <a:fillRect/>
          </a:stretch>
        </p:blipFill>
        <p:spPr>
          <a:xfrm>
            <a:off x="3124200" y="6324600"/>
            <a:ext cx="838200" cy="533400"/>
          </a:xfrm>
          <a:prstGeom prst="rect">
            <a:avLst/>
          </a:prstGeom>
        </p:spPr>
      </p:pic>
      <p:pic>
        <p:nvPicPr>
          <p:cNvPr id="25604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908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90800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304800" cy="304800"/>
          </a:xfrm>
          <a:prstGeom prst="rect">
            <a:avLst/>
          </a:prstGeom>
          <a:noFill/>
        </p:spPr>
      </p:pic>
      <p:pic>
        <p:nvPicPr>
          <p:cNvPr id="9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9080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9080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6 DISADVANTAGES OF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THE TRADITIONAL PUNT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685799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1.  Open Field Tackle tough to do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0574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Five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USELESS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linemen after the kick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6670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Just two real tacklers</a:t>
            </a:r>
            <a:r>
              <a:rPr lang="en-US" sz="3200" b="1" noProof="0" dirty="0" smtClean="0"/>
              <a:t> getting downfield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352800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</a:t>
            </a:r>
            <a:r>
              <a:rPr lang="en-US" sz="3200" b="1" dirty="0" smtClean="0"/>
              <a:t>Return team can bring 8 guys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038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</a:t>
            </a:r>
            <a:r>
              <a:rPr lang="en-US" sz="3200" b="1" dirty="0" smtClean="0"/>
              <a:t>If returner is faster than your gunners,                      you lose valuable Field Position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5257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lang="en-US" sz="3200" b="1" dirty="0" smtClean="0"/>
              <a:t>Angles of the punt team creates automatic advantage; if they returner to sideline especially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COVERAGE “LANES” DRILL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upload.wikimedia.org/wikipedia/commons/thumb/c/c5/AmFBfield.svg/2000px-AmFBfield.svg.png"/>
          <p:cNvPicPr>
            <a:picLocks noChangeAspect="1" noChangeArrowheads="1"/>
          </p:cNvPicPr>
          <p:nvPr/>
        </p:nvPicPr>
        <p:blipFill>
          <a:blip r:embed="rId2" cstate="print"/>
          <a:srcRect l="30469" r="14844"/>
          <a:stretch>
            <a:fillRect/>
          </a:stretch>
        </p:blipFill>
        <p:spPr bwMode="auto">
          <a:xfrm rot="16200000">
            <a:off x="1485901" y="-266701"/>
            <a:ext cx="6172200" cy="8077201"/>
          </a:xfrm>
          <a:prstGeom prst="rect">
            <a:avLst/>
          </a:prstGeom>
          <a:noFill/>
        </p:spPr>
      </p:pic>
      <p:pic>
        <p:nvPicPr>
          <p:cNvPr id="5" name="Picture 4" descr="football_620x350.jpg"/>
          <p:cNvPicPr>
            <a:picLocks noChangeAspect="1"/>
          </p:cNvPicPr>
          <p:nvPr/>
        </p:nvPicPr>
        <p:blipFill>
          <a:blip r:embed="rId3" cstate="print"/>
          <a:srcRect l="5645" t="21429" r="50000" b="28571"/>
          <a:stretch>
            <a:fillRect/>
          </a:stretch>
        </p:blipFill>
        <p:spPr>
          <a:xfrm>
            <a:off x="5181600" y="6324600"/>
            <a:ext cx="838200" cy="533400"/>
          </a:xfrm>
          <a:prstGeom prst="rect">
            <a:avLst/>
          </a:prstGeom>
        </p:spPr>
      </p:pic>
      <p:pic>
        <p:nvPicPr>
          <p:cNvPr id="25604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90800"/>
            <a:ext cx="304800" cy="304800"/>
          </a:xfrm>
          <a:prstGeom prst="rect">
            <a:avLst/>
          </a:prstGeom>
          <a:noFill/>
        </p:spPr>
      </p:pic>
      <p:pic>
        <p:nvPicPr>
          <p:cNvPr id="7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590800"/>
            <a:ext cx="304800" cy="304800"/>
          </a:xfrm>
          <a:prstGeom prst="rect">
            <a:avLst/>
          </a:prstGeom>
          <a:noFill/>
        </p:spPr>
      </p:pic>
      <p:pic>
        <p:nvPicPr>
          <p:cNvPr id="9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59080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90800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4" descr="http://d-gfx.kognetwork.ch/VLC/cone_altglass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90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SHIELD PUNT E CLINIC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4000" b="1" dirty="0" smtClean="0"/>
              <a:t>Features</a:t>
            </a:r>
            <a:r>
              <a:rPr lang="en-US" sz="4000" b="1" dirty="0"/>
              <a:t> 19 </a:t>
            </a:r>
            <a:r>
              <a:rPr lang="en-US" sz="4000" b="1" dirty="0" smtClean="0"/>
              <a:t>chapters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Practice </a:t>
            </a:r>
            <a:r>
              <a:rPr lang="en-US" sz="4000" b="1" dirty="0"/>
              <a:t>plans for </a:t>
            </a:r>
            <a:r>
              <a:rPr lang="en-US" sz="4000" b="1" dirty="0" smtClean="0"/>
              <a:t>first </a:t>
            </a:r>
            <a:r>
              <a:rPr lang="en-US" sz="4000" b="1" dirty="0"/>
              <a:t>5 days </a:t>
            </a:r>
            <a:r>
              <a:rPr lang="en-US" sz="4000" b="1" dirty="0" smtClean="0"/>
              <a:t>of install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</a:t>
            </a:r>
            <a:r>
              <a:rPr lang="en-US" sz="5400" b="1" i="1" dirty="0" smtClean="0"/>
              <a:t>28 </a:t>
            </a:r>
            <a:r>
              <a:rPr lang="en-US" sz="5400" b="1" i="1" dirty="0"/>
              <a:t>instruction </a:t>
            </a:r>
            <a:r>
              <a:rPr lang="en-US" sz="5400" b="1" i="1" dirty="0" smtClean="0"/>
              <a:t>videos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Power </a:t>
            </a:r>
            <a:r>
              <a:rPr lang="en-US" sz="4000" b="1" dirty="0"/>
              <a:t>point slides, </a:t>
            </a:r>
            <a:r>
              <a:rPr lang="en-US" sz="4000" b="1" dirty="0" smtClean="0"/>
              <a:t>and pictures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10 fakes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Every punt from one season</a:t>
            </a:r>
          </a:p>
          <a:p>
            <a:pPr algn="ctr" fontAlgn="base">
              <a:buFont typeface="Arial" pitchFamily="34" charset="0"/>
              <a:buChar char="•"/>
            </a:pPr>
            <a:r>
              <a:rPr lang="en-US" sz="4000" b="1" dirty="0" smtClean="0"/>
              <a:t>  Many cut ups from college level</a:t>
            </a:r>
            <a:endParaRPr lang="en-US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68770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SHIELDPUNT.COM</a:t>
            </a:r>
          </a:p>
        </p:txBody>
      </p:sp>
    </p:spTree>
    <p:extLst>
      <p:ext uri="{BB962C8B-B14F-4D97-AF65-F5344CB8AC3E}">
        <p14:creationId xmlns:p14="http://schemas.microsoft.com/office/powerpoint/2010/main" val="16927978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1000" y="0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CHRIS FORE</a:t>
            </a:r>
          </a:p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 descr="https://dov3webs.com/wp-content/uploads/sites/52/2013/01/cropped-eightlaces-300x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147457" cy="2514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191000" y="914400"/>
            <a:ext cx="4800600" cy="132343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coach@coachfore.org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760.900.8401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362200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EIGHTLACES.ORG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COACHFORE.ORG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SHIELDPUNT.COM</a:t>
            </a: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@coachfore</a:t>
            </a:r>
          </a:p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https://encrypted-tbn0.gstatic.com/images?q=tbn:ANd9GcR6Lg-yJ_Owvdl-rqLmYsxNbKVSF6LCouGY0kSONlgeZeDohU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86400"/>
            <a:ext cx="1447800" cy="103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LOVE PUNT TEAM TURNOVERS!!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shieldpunt.com/wp-content/uploads/2014/03/our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HIELDPUNT"/>
          <p:cNvPicPr>
            <a:picLocks noChangeAspect="1" noChangeArrowheads="1"/>
          </p:cNvPicPr>
          <p:nvPr/>
        </p:nvPicPr>
        <p:blipFill>
          <a:blip r:embed="rId2" cstate="print"/>
          <a:srcRect l="27151" t="55392" r="28378" b="8922"/>
          <a:stretch>
            <a:fillRect/>
          </a:stretch>
        </p:blipFill>
        <p:spPr bwMode="auto">
          <a:xfrm>
            <a:off x="211016" y="1328058"/>
            <a:ext cx="8932984" cy="5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SHIELD PUNT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921</Words>
  <Application>Microsoft Office PowerPoint</Application>
  <PresentationFormat>On-screen Show (4:3)</PresentationFormat>
  <Paragraphs>207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PowerPoint Presentation</vt:lpstr>
      <vt:lpstr>SHIELD PUNT</vt:lpstr>
      <vt:lpstr>12 SEASONS</vt:lpstr>
      <vt:lpstr>2015 STATS</vt:lpstr>
      <vt:lpstr>2014 STATS</vt:lpstr>
      <vt:lpstr>2001</vt:lpstr>
      <vt:lpstr>6 DISADVANTAGES OF  THE TRADITIONAL PUNT</vt:lpstr>
      <vt:lpstr>LOVE PUNT TEAM TURNOVERS!!</vt:lpstr>
      <vt:lpstr>PowerPoint Presentation</vt:lpstr>
      <vt:lpstr>SHIELD PUNT ADVANTAGES  </vt:lpstr>
      <vt:lpstr>PowerPoint Presentation</vt:lpstr>
      <vt:lpstr>PowerPoint Presentation</vt:lpstr>
      <vt:lpstr>PowerPoint Presentation</vt:lpstr>
      <vt:lpstr>ADVANTAGES OF  THE SHIELD PUNT</vt:lpstr>
      <vt:lpstr>ADVANTAGES OF  THE SHIELD PUNT</vt:lpstr>
      <vt:lpstr>BRING 10 GUYS!!</vt:lpstr>
      <vt:lpstr>PowerPoint Presentation</vt:lpstr>
      <vt:lpstr>ADVANTAGES OF  THE SHIELD PUNT</vt:lpstr>
      <vt:lpstr>DISADVANTAGES OF  THE SHIELD PUNT</vt:lpstr>
      <vt:lpstr>PowerPoint Presentation</vt:lpstr>
      <vt:lpstr>PowerPoint Presentation</vt:lpstr>
      <vt:lpstr>PERSONNEL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SHIELD PUNT E CLINIC</vt:lpstr>
      <vt:lpstr>PowerPoint Presentation</vt:lpstr>
    </vt:vector>
  </TitlesOfParts>
  <Company>HUSD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SHIELD PUNT</dc:title>
  <dc:creator>Oak Hills High School</dc:creator>
  <cp:lastModifiedBy>Chris Fore</cp:lastModifiedBy>
  <cp:revision>107</cp:revision>
  <dcterms:created xsi:type="dcterms:W3CDTF">2015-02-06T18:16:28Z</dcterms:created>
  <dcterms:modified xsi:type="dcterms:W3CDTF">2016-02-20T19:10:02Z</dcterms:modified>
</cp:coreProperties>
</file>