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74" r:id="rId2"/>
    <p:sldId id="343" r:id="rId3"/>
    <p:sldId id="344" r:id="rId4"/>
    <p:sldId id="257" r:id="rId5"/>
    <p:sldId id="348" r:id="rId6"/>
    <p:sldId id="349" r:id="rId7"/>
    <p:sldId id="350" r:id="rId8"/>
    <p:sldId id="352" r:id="rId9"/>
    <p:sldId id="353" r:id="rId10"/>
    <p:sldId id="356" r:id="rId11"/>
    <p:sldId id="357" r:id="rId12"/>
    <p:sldId id="358" r:id="rId13"/>
    <p:sldId id="359" r:id="rId14"/>
    <p:sldId id="354" r:id="rId15"/>
    <p:sldId id="361" r:id="rId16"/>
    <p:sldId id="362" r:id="rId17"/>
    <p:sldId id="324" r:id="rId18"/>
    <p:sldId id="328" r:id="rId19"/>
    <p:sldId id="264" r:id="rId20"/>
    <p:sldId id="277" r:id="rId21"/>
    <p:sldId id="275" r:id="rId22"/>
    <p:sldId id="278" r:id="rId23"/>
    <p:sldId id="279" r:id="rId24"/>
    <p:sldId id="280" r:id="rId25"/>
    <p:sldId id="266" r:id="rId26"/>
    <p:sldId id="281" r:id="rId27"/>
    <p:sldId id="283" r:id="rId28"/>
    <p:sldId id="284" r:id="rId29"/>
    <p:sldId id="339" r:id="rId30"/>
    <p:sldId id="326" r:id="rId31"/>
    <p:sldId id="327" r:id="rId32"/>
    <p:sldId id="329" r:id="rId33"/>
    <p:sldId id="269" r:id="rId34"/>
    <p:sldId id="317" r:id="rId35"/>
    <p:sldId id="268" r:id="rId36"/>
    <p:sldId id="288" r:id="rId37"/>
    <p:sldId id="321" r:id="rId38"/>
    <p:sldId id="270" r:id="rId39"/>
    <p:sldId id="306" r:id="rId40"/>
    <p:sldId id="291" r:id="rId41"/>
    <p:sldId id="330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7" r:id="rId57"/>
    <p:sldId id="308" r:id="rId58"/>
    <p:sldId id="310" r:id="rId59"/>
    <p:sldId id="309" r:id="rId60"/>
    <p:sldId id="311" r:id="rId61"/>
    <p:sldId id="312" r:id="rId62"/>
    <p:sldId id="340" r:id="rId63"/>
    <p:sldId id="341" r:id="rId64"/>
    <p:sldId id="337" r:id="rId65"/>
    <p:sldId id="313" r:id="rId66"/>
    <p:sldId id="314" r:id="rId67"/>
    <p:sldId id="319" r:id="rId68"/>
    <p:sldId id="271" r:id="rId69"/>
    <p:sldId id="318" r:id="rId70"/>
    <p:sldId id="322" r:id="rId71"/>
    <p:sldId id="320" r:id="rId72"/>
    <p:sldId id="289" r:id="rId73"/>
    <p:sldId id="290" r:id="rId74"/>
    <p:sldId id="272" r:id="rId75"/>
    <p:sldId id="316" r:id="rId76"/>
    <p:sldId id="323" r:id="rId77"/>
    <p:sldId id="333" r:id="rId78"/>
    <p:sldId id="273" r:id="rId79"/>
    <p:sldId id="258" r:id="rId80"/>
    <p:sldId id="259" r:id="rId81"/>
    <p:sldId id="261" r:id="rId82"/>
    <p:sldId id="260" r:id="rId83"/>
    <p:sldId id="334" r:id="rId84"/>
    <p:sldId id="262" r:id="rId85"/>
    <p:sldId id="345" r:id="rId86"/>
    <p:sldId id="346" r:id="rId87"/>
    <p:sldId id="36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872" autoAdjust="0"/>
  </p:normalViewPr>
  <p:slideViewPr>
    <p:cSldViewPr>
      <p:cViewPr>
        <p:scale>
          <a:sx n="107" d="100"/>
          <a:sy n="107" d="100"/>
        </p:scale>
        <p:origin x="-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2016 </a:t>
            </a:r>
            <a:r>
              <a:rPr lang="en-US" dirty="0" smtClean="0"/>
              <a:t>SULTANA SPECIAL </a:t>
            </a:r>
            <a:r>
              <a:rPr lang="en-US" dirty="0"/>
              <a:t>TEAMS </a:t>
            </a:r>
            <a:r>
              <a:rPr lang="en-US" dirty="0" smtClean="0"/>
              <a:t>COMPARISON (SEASON)</a:t>
            </a:r>
            <a:endParaRPr lang="en-US" dirty="0"/>
          </a:p>
        </c:rich>
      </c:tx>
      <c:layout>
        <c:manualLayout>
          <c:xMode val="edge"/>
          <c:yMode val="edge"/>
          <c:x val="6.8569887450509348E-2"/>
          <c:y val="1.5151515151515152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SULTANA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NET YARDS PER PUNT</c:v>
                </c:pt>
                <c:pt idx="1">
                  <c:v>GROSS YARDS PER PUNT</c:v>
                </c:pt>
                <c:pt idx="2">
                  <c:v>LONGEST PUNT RETURN</c:v>
                </c:pt>
                <c:pt idx="3">
                  <c:v>PUNT RETURN/AVG YARDS PER ATTEMPT</c:v>
                </c:pt>
                <c:pt idx="4">
                  <c:v>PUNT RETURN AVG START</c:v>
                </c:pt>
                <c:pt idx="5">
                  <c:v>LONGEST KICK RETURN</c:v>
                </c:pt>
                <c:pt idx="6">
                  <c:v>KICK RETURN/AVG YARDS PER ATTEMPT</c:v>
                </c:pt>
                <c:pt idx="7">
                  <c:v>KICK RETURN AVG START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33.299999999999997</c:v>
                </c:pt>
                <c:pt idx="1">
                  <c:v>34.6</c:v>
                </c:pt>
                <c:pt idx="2">
                  <c:v>51</c:v>
                </c:pt>
                <c:pt idx="3">
                  <c:v>17.100000000000001</c:v>
                </c:pt>
                <c:pt idx="4">
                  <c:v>46.85</c:v>
                </c:pt>
                <c:pt idx="5">
                  <c:v>65</c:v>
                </c:pt>
                <c:pt idx="6">
                  <c:v>20.190000000000001</c:v>
                </c:pt>
                <c:pt idx="7">
                  <c:v>31.42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OPPONENT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NET YARDS PER PUNT</c:v>
                </c:pt>
                <c:pt idx="1">
                  <c:v>GROSS YARDS PER PUNT</c:v>
                </c:pt>
                <c:pt idx="2">
                  <c:v>LONGEST PUNT RETURN</c:v>
                </c:pt>
                <c:pt idx="3">
                  <c:v>PUNT RETURN/AVG YARDS PER ATTEMPT</c:v>
                </c:pt>
                <c:pt idx="4">
                  <c:v>PUNT RETURN AVG START</c:v>
                </c:pt>
                <c:pt idx="5">
                  <c:v>LONGEST KICK RETURN</c:v>
                </c:pt>
                <c:pt idx="6">
                  <c:v>KICK RETURN/AVG YARDS PER ATTEMPT</c:v>
                </c:pt>
                <c:pt idx="7">
                  <c:v>KICK RETURN AVG START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25.9</c:v>
                </c:pt>
                <c:pt idx="1">
                  <c:v>31.6</c:v>
                </c:pt>
                <c:pt idx="2">
                  <c:v>5</c:v>
                </c:pt>
                <c:pt idx="3">
                  <c:v>3</c:v>
                </c:pt>
                <c:pt idx="4">
                  <c:v>35.21</c:v>
                </c:pt>
                <c:pt idx="5">
                  <c:v>41</c:v>
                </c:pt>
                <c:pt idx="6">
                  <c:v>14.5</c:v>
                </c:pt>
                <c:pt idx="7">
                  <c:v>23.41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4076544"/>
        <c:axId val="158259456"/>
      </c:barChart>
      <c:valAx>
        <c:axId val="158259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4076544"/>
        <c:crosses val="autoZero"/>
        <c:crossBetween val="between"/>
      </c:valAx>
      <c:catAx>
        <c:axId val="164076544"/>
        <c:scaling>
          <c:orientation val="minMax"/>
        </c:scaling>
        <c:delete val="0"/>
        <c:axPos val="l"/>
        <c:majorTickMark val="none"/>
        <c:minorTickMark val="none"/>
        <c:tickLblPos val="nextTo"/>
        <c:crossAx val="158259456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2016 </a:t>
            </a:r>
            <a:r>
              <a:rPr lang="en-US" dirty="0" smtClean="0"/>
              <a:t>SULTANA SPECIAL </a:t>
            </a:r>
            <a:r>
              <a:rPr lang="en-US" dirty="0"/>
              <a:t>TEAMS </a:t>
            </a:r>
            <a:r>
              <a:rPr lang="en-US" dirty="0" smtClean="0"/>
              <a:t>COMPARISON (SEASON)</a:t>
            </a:r>
            <a:endParaRPr lang="en-US" dirty="0"/>
          </a:p>
        </c:rich>
      </c:tx>
      <c:layout>
        <c:manualLayout>
          <c:xMode val="edge"/>
          <c:yMode val="edge"/>
          <c:x val="6.8569887450509348E-2"/>
          <c:y val="1.51515151515151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96936607500333649"/>
          <c:y val="0.98861414340252918"/>
          <c:w val="5.2101961831042317E-3"/>
          <c:h val="7.348037461226439E-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OPPONENT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NET YARDS PER PUNT</c:v>
                </c:pt>
                <c:pt idx="1">
                  <c:v>GROSS YARDS PER PUNT</c:v>
                </c:pt>
                <c:pt idx="2">
                  <c:v>LONGEST PUNT RETURN</c:v>
                </c:pt>
                <c:pt idx="3">
                  <c:v>PUNT RETURN/AVG YARDS PER ATTEMPT</c:v>
                </c:pt>
                <c:pt idx="4">
                  <c:v>PUNT RETURN AVG START</c:v>
                </c:pt>
                <c:pt idx="5">
                  <c:v>LONGEST KICK RETURN</c:v>
                </c:pt>
                <c:pt idx="6">
                  <c:v>KICK RETURN/AVG YARDS PER ATTEMPT</c:v>
                </c:pt>
                <c:pt idx="7">
                  <c:v>KICK RETURN AVG START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25.9</c:v>
                </c:pt>
                <c:pt idx="1">
                  <c:v>31.6</c:v>
                </c:pt>
                <c:pt idx="2">
                  <c:v>5</c:v>
                </c:pt>
                <c:pt idx="3">
                  <c:v>3</c:v>
                </c:pt>
                <c:pt idx="4">
                  <c:v>35.21</c:v>
                </c:pt>
                <c:pt idx="5">
                  <c:v>41</c:v>
                </c:pt>
                <c:pt idx="6">
                  <c:v>14.5</c:v>
                </c:pt>
                <c:pt idx="7">
                  <c:v>23.41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6843904"/>
        <c:axId val="166842368"/>
      </c:barChart>
      <c:valAx>
        <c:axId val="16684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843904"/>
        <c:crosses val="autoZero"/>
        <c:crossBetween val="between"/>
      </c:valAx>
      <c:catAx>
        <c:axId val="166843904"/>
        <c:scaling>
          <c:orientation val="minMax"/>
        </c:scaling>
        <c:delete val="1"/>
        <c:axPos val="l"/>
        <c:majorTickMark val="none"/>
        <c:minorTickMark val="none"/>
        <c:tickLblPos val="nextTo"/>
        <c:crossAx val="16684236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0.08293</cdr:x>
      <cdr:y>0.05682</cdr:y>
    </cdr:from>
    <cdr:to>
      <cdr:x>0.91344</cdr:x>
      <cdr:y>0.35516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745656" y="381000"/>
          <a:ext cx="7467600" cy="20005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CIF-SS Division 11 </a:t>
          </a:r>
        </a:p>
        <a:p xmlns:a="http://schemas.openxmlformats.org/drawingml/2006/main">
          <a:pPr algn="ctr"/>
          <a:r>
            <a:rPr lang="en-US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38 teams </a:t>
          </a:r>
        </a:p>
        <a:p xmlns:a="http://schemas.openxmlformats.org/drawingml/2006/main">
          <a:pPr algn="ctr"/>
          <a:r>
            <a:rPr lang="en-US" sz="4000" b="1" u="sng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rPr>
            <a:t>Special Teams Divisional Rankings</a:t>
          </a:r>
          <a:endParaRPr lang="en-US" sz="4000" b="1" u="sng" cap="none" spc="0" dirty="0">
            <a:ln w="900" cmpd="sng">
              <a:solidFill>
                <a:schemeClr val="accent1">
                  <a:satMod val="190000"/>
                  <a:alpha val="55000"/>
                </a:schemeClr>
              </a:solidFill>
              <a:prstDash val="solid"/>
            </a:ln>
            <a:solidFill>
              <a:schemeClr val="accent1">
                <a:satMod val="200000"/>
                <a:tint val="3000"/>
              </a:schemeClr>
            </a:solidFill>
            <a:effectLst>
              <a:innerShdw blurRad="101600" dist="76200" dir="5400000">
                <a:schemeClr val="accent1">
                  <a:satMod val="190000"/>
                  <a:tint val="100000"/>
                  <a:alpha val="74000"/>
                </a:schemeClr>
              </a:innerShdw>
            </a:effectLst>
          </a:endParaRPr>
        </a:p>
      </cdr:txBody>
    </cdr:sp>
  </cdr:relSizeAnchor>
  <cdr:relSizeAnchor xmlns:cdr="http://schemas.openxmlformats.org/drawingml/2006/chartDrawing">
    <cdr:from>
      <cdr:x>0.17496</cdr:x>
      <cdr:y>0.34365</cdr:y>
    </cdr:from>
    <cdr:to>
      <cdr:x>0.8225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573173" y="2735282"/>
          <a:ext cx="5822428" cy="44012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4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Touchbacks = 3</a:t>
          </a:r>
          <a:r>
            <a:rPr lang="en-US" sz="4000" b="0" cap="none" spc="0" baseline="30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rd</a:t>
          </a:r>
          <a:endParaRPr lang="en-US" sz="400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Punt Return Average = 3</a:t>
          </a:r>
          <a:r>
            <a:rPr lang="en-US" sz="4000" baseline="30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rd</a:t>
          </a:r>
          <a:endParaRPr lang="en-US" sz="400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en-US" sz="4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Punt Return Yards = 4</a:t>
          </a:r>
          <a:r>
            <a:rPr lang="en-US" sz="4000" b="0" cap="none" spc="0" baseline="30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th</a:t>
          </a:r>
          <a:endParaRPr lang="en-US" sz="4000" b="0" cap="none" spc="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Total Return Yards = 5</a:t>
          </a:r>
          <a:r>
            <a:rPr lang="en-US" sz="4000" baseline="30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th</a:t>
          </a:r>
          <a:endParaRPr lang="en-US" sz="400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en-US" sz="4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Longest Punt = 5</a:t>
          </a:r>
          <a:r>
            <a:rPr lang="en-US" sz="4000" b="0" cap="none" spc="0" baseline="30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th</a:t>
          </a:r>
          <a:endParaRPr lang="en-US" sz="4000" b="0" cap="none" spc="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Punt Average = 9</a:t>
          </a:r>
          <a:r>
            <a:rPr lang="en-US" sz="4000" baseline="30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th</a:t>
          </a:r>
          <a:endParaRPr lang="en-US" sz="4000" dirty="0" smtClean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en-US" sz="4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Kick Return Average = 11th</a:t>
          </a:r>
          <a:endParaRPr lang="en-US" sz="4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07C7C-1D32-40FC-98FA-39A96E45B36A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BBF5D-3634-4A83-B6F8-744EE86BB7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69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F3FB1-A123-4B04-89E8-608F23BE707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1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BF5D-3634-4A83-B6F8-744EE86BB74B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977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F3FB1-A123-4B04-89E8-608F23BE7073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1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4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5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1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2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3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1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4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4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9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215EB-8F0F-4E92-9C8B-0D270A7675A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B6089-B03A-41FD-806A-A24DD258F6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74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191000" y="0"/>
            <a:ext cx="4953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CHRIS FORE</a:t>
            </a:r>
          </a:p>
          <a:p>
            <a:pPr algn="ctr"/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 descr="https://dov3webs.com/wp-content/uploads/sites/52/2013/01/cropped-eightlaces-300x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147457" cy="25146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191000" y="914400"/>
            <a:ext cx="4953000" cy="132343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chris@eightlaces.org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760.900.8401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248725"/>
            <a:ext cx="9144000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EIGHTLACES.ORG</a:t>
            </a:r>
          </a:p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COACHFORE.ORG</a:t>
            </a:r>
          </a:p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SHIELDPUNT.COM</a:t>
            </a:r>
          </a:p>
          <a:p>
            <a:pPr algn="ctr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@coachfore</a:t>
            </a:r>
          </a:p>
          <a:p>
            <a:pPr algn="ctr"/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38" name="Picture 2" descr="https://encrypted-tbn0.gstatic.com/images?q=tbn:ANd9GcR6Lg-yJ_Owvdl-rqLmYsxNbKVSF6LCouGY0kSONlgeZeDohU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5943600"/>
            <a:ext cx="1062643" cy="759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4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10 WAYS TO KNOW SPECIAL TEAMS IS NOT IMPORTANT!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0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296400" cy="609600"/>
          </a:xfrm>
        </p:spPr>
        <p:txBody>
          <a:bodyPr>
            <a:noAutofit/>
          </a:bodyPr>
          <a:lstStyle/>
          <a:p>
            <a:pPr fontAlgn="base"/>
            <a:r>
              <a:rPr lang="en-US" sz="3600" dirty="0"/>
              <a:t>10.  The Head </a:t>
            </a:r>
            <a:r>
              <a:rPr lang="en-US" sz="3600" dirty="0" smtClean="0"/>
              <a:t>Coach </a:t>
            </a:r>
            <a:r>
              <a:rPr lang="en-US" sz="3600" b="1" dirty="0" smtClean="0"/>
              <a:t>squeezes </a:t>
            </a:r>
            <a:r>
              <a:rPr lang="en-US" sz="3600" b="1" dirty="0"/>
              <a:t>Special Teams in at beginning or </a:t>
            </a:r>
            <a:r>
              <a:rPr lang="en-US" sz="3600" b="1" dirty="0" smtClean="0"/>
              <a:t>end</a:t>
            </a:r>
            <a:r>
              <a:rPr lang="en-US" sz="3600" dirty="0"/>
              <a:t>.</a:t>
            </a:r>
            <a:r>
              <a:rPr lang="en-US" sz="8000" dirty="0"/>
              <a:t/>
            </a:r>
            <a:br>
              <a:rPr lang="en-US" sz="8000" dirty="0"/>
            </a:b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43000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9</a:t>
            </a:r>
            <a:r>
              <a:rPr lang="en-US" sz="6000" dirty="0"/>
              <a:t>. </a:t>
            </a:r>
            <a:r>
              <a:rPr lang="en-US" sz="3600" dirty="0"/>
              <a:t> The Head Coach is </a:t>
            </a:r>
            <a:r>
              <a:rPr lang="en-US" sz="3600" b="1" dirty="0"/>
              <a:t>MIA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86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8.  Staff treats the players as </a:t>
            </a:r>
            <a:r>
              <a:rPr lang="en-US" sz="3600" b="1" dirty="0"/>
              <a:t>second class citizens</a:t>
            </a:r>
            <a:r>
              <a:rPr lang="en-US" sz="3600" dirty="0"/>
              <a:t>.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5052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7.  Have just </a:t>
            </a:r>
            <a:r>
              <a:rPr lang="en-US" sz="3600" b="1" dirty="0"/>
              <a:t>1 or 2 of your staff</a:t>
            </a:r>
            <a:r>
              <a:rPr lang="en-US" sz="3600" dirty="0"/>
              <a:t> coach Special Teams.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48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6.  Program never has Special Teams’</a:t>
            </a:r>
            <a:r>
              <a:rPr lang="en-US" sz="3600" b="1" dirty="0"/>
              <a:t> meetings</a:t>
            </a:r>
            <a:r>
              <a:rPr lang="en-US" sz="3600" dirty="0"/>
              <a:t>; those are just for Offense and Defense.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3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" y="152400"/>
            <a:ext cx="9220200" cy="1066800"/>
          </a:xfrm>
        </p:spPr>
        <p:txBody>
          <a:bodyPr>
            <a:noAutofit/>
          </a:bodyPr>
          <a:lstStyle/>
          <a:p>
            <a:pPr fontAlgn="base"/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5.  After a big loss you hear </a:t>
            </a:r>
            <a:r>
              <a:rPr lang="en-US" sz="3600" b="1" dirty="0"/>
              <a:t>“We have to improve the kicking game</a:t>
            </a:r>
            <a:r>
              <a:rPr lang="en-US" sz="3600" b="1" dirty="0" smtClean="0"/>
              <a:t>.”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317" y="1600200"/>
            <a:ext cx="9220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4.  Coaches never even think about a </a:t>
            </a:r>
            <a:r>
              <a:rPr lang="en-US" sz="3600" b="1" dirty="0" smtClean="0"/>
              <a:t>Special Teams depth chart</a:t>
            </a:r>
            <a:r>
              <a:rPr lang="en-US" sz="3600" dirty="0" smtClean="0"/>
              <a:t>.</a:t>
            </a: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195" y="2674398"/>
            <a:ext cx="9220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3.  Never watch Special Teams</a:t>
            </a:r>
            <a:r>
              <a:rPr lang="en-US" sz="3600" b="1" dirty="0" smtClean="0"/>
              <a:t> film</a:t>
            </a:r>
            <a:r>
              <a:rPr lang="en-US" sz="3600" dirty="0" smtClean="0"/>
              <a:t> as a staff.</a:t>
            </a: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8100" y="3741198"/>
            <a:ext cx="9220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2.  Equipment guy forgot to buy </a:t>
            </a:r>
            <a:r>
              <a:rPr lang="en-US" sz="3600" b="1" dirty="0" smtClean="0"/>
              <a:t>new tees</a:t>
            </a:r>
            <a:r>
              <a:rPr lang="en-US" sz="3600" dirty="0" smtClean="0"/>
              <a:t> in the off-season.</a:t>
            </a: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38100" y="5105400"/>
            <a:ext cx="9220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1.  The team practices Special Teams just the day before the game! </a:t>
            </a:r>
            <a:r>
              <a:rPr lang="en-US" sz="3600" b="1" dirty="0" smtClean="0"/>
              <a:t> </a:t>
            </a:r>
            <a:br>
              <a:rPr lang="en-US" sz="3600" b="1" dirty="0" smtClean="0"/>
            </a:br>
            <a:r>
              <a:rPr lang="en-US" sz="3600" b="1" dirty="0" smtClean="0"/>
              <a:t>It must be Thursday!</a:t>
            </a: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57" y="1197056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8 years as HC/STC</a:t>
            </a:r>
            <a:br>
              <a:rPr lang="en-US" sz="8000" b="1" dirty="0" smtClean="0">
                <a:solidFill>
                  <a:srgbClr val="FF0000"/>
                </a:solidFill>
              </a:rPr>
            </a:br>
            <a:r>
              <a:rPr lang="en-US" sz="8000" b="1" dirty="0" smtClean="0">
                <a:solidFill>
                  <a:srgbClr val="FF0000"/>
                </a:solidFill>
              </a:rPr>
              <a:t>5 as STC only</a:t>
            </a:r>
            <a:br>
              <a:rPr lang="en-US" sz="8000" b="1" dirty="0" smtClean="0">
                <a:solidFill>
                  <a:srgbClr val="FF0000"/>
                </a:solidFill>
              </a:rPr>
            </a:b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l04XtNz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5653" r="3014" b="2083"/>
          <a:stretch>
            <a:fillRect/>
          </a:stretch>
        </p:blipFill>
        <p:spPr bwMode="auto">
          <a:xfrm rot="699798">
            <a:off x="5105400" y="2692499"/>
            <a:ext cx="3800853" cy="322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9470" y="3886200"/>
            <a:ext cx="45743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0000"/>
                </a:solidFill>
              </a:rPr>
              <a:t>Currently, STC at Sultana HS (Hesperia, CA)</a:t>
            </a:r>
            <a:r>
              <a:rPr lang="en-US" sz="8000" b="1" dirty="0" smtClean="0">
                <a:solidFill>
                  <a:srgbClr val="FF0000"/>
                </a:solidFill>
              </a:rPr>
              <a:t/>
            </a:r>
            <a:br>
              <a:rPr lang="en-US" sz="8000" b="1" dirty="0" smtClean="0">
                <a:solidFill>
                  <a:srgbClr val="FF0000"/>
                </a:solidFill>
              </a:rPr>
            </a:b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98526654"/>
              </p:ext>
            </p:extLst>
          </p:nvPr>
        </p:nvGraphicFramePr>
        <p:xfrm>
          <a:off x="76200" y="76200"/>
          <a:ext cx="89916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6349" r="3454" b="2164"/>
          <a:stretch/>
        </p:blipFill>
        <p:spPr>
          <a:xfrm rot="453149">
            <a:off x="7368494" y="249796"/>
            <a:ext cx="1559682" cy="13149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324101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Record 3-7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6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64528506"/>
              </p:ext>
            </p:extLst>
          </p:nvPr>
        </p:nvGraphicFramePr>
        <p:xfrm>
          <a:off x="76200" y="76200"/>
          <a:ext cx="8991600" cy="670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6349" r="3454" b="2164"/>
          <a:stretch/>
        </p:blipFill>
        <p:spPr>
          <a:xfrm rot="453149">
            <a:off x="7637660" y="267562"/>
            <a:ext cx="1303593" cy="1099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54" y="346286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Record 3-7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4225" y="5105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Source: </a:t>
            </a:r>
            <a:r>
              <a:rPr lang="en-US" b="1" i="1" dirty="0" err="1" smtClean="0">
                <a:solidFill>
                  <a:srgbClr val="FFFF00"/>
                </a:solidFill>
              </a:rPr>
              <a:t>MaxPreps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89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21336"/>
            <a:ext cx="9144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What A Difference A Vision Makes!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17878" r="57935" b="54771"/>
          <a:stretch/>
        </p:blipFill>
        <p:spPr bwMode="auto">
          <a:xfrm>
            <a:off x="221942" y="1143000"/>
            <a:ext cx="861134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21336"/>
            <a:ext cx="9144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What A Difference A Year Makes!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7375" r="49936" b="42711"/>
          <a:stretch/>
        </p:blipFill>
        <p:spPr bwMode="auto">
          <a:xfrm>
            <a:off x="76200" y="707011"/>
            <a:ext cx="8991600" cy="607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7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DETERMINING THE BEST PHILOSOPHY FOR </a:t>
            </a:r>
            <a:r>
              <a:rPr lang="en-US" sz="8000" b="1" i="1" dirty="0" smtClean="0">
                <a:solidFill>
                  <a:srgbClr val="FF0000"/>
                </a:solidFill>
              </a:rPr>
              <a:t>YOUR</a:t>
            </a:r>
            <a:r>
              <a:rPr lang="en-US" sz="8000" b="1" dirty="0" smtClean="0">
                <a:solidFill>
                  <a:srgbClr val="FF0000"/>
                </a:solidFill>
              </a:rPr>
              <a:t> PROGRAM</a:t>
            </a:r>
          </a:p>
        </p:txBody>
      </p:sp>
      <p:pic>
        <p:nvPicPr>
          <p:cNvPr id="4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7"/>
          <a:stretch/>
        </p:blipFill>
        <p:spPr>
          <a:xfrm>
            <a:off x="0" y="-228600"/>
            <a:ext cx="8768687" cy="411479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0" b="19214"/>
          <a:stretch/>
        </p:blipFill>
        <p:spPr>
          <a:xfrm>
            <a:off x="0" y="3886199"/>
            <a:ext cx="8686800" cy="29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davidsfreerecipes.com/wp-content/uploads/2008/06/carne-asada-burr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s3-media1.fl.yelpcdn.com/bphoto/RwOORobo7xZC0TZ_tITPiA/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5" t="2442" r="12651" b="16599"/>
          <a:stretch/>
        </p:blipFill>
        <p:spPr bwMode="auto">
          <a:xfrm rot="5400000">
            <a:off x="1009649" y="2533650"/>
            <a:ext cx="3314699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cbcitizen.files.wordpress.com/2010/05/img_16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15706" r="4619" b="8979"/>
          <a:stretch/>
        </p:blipFill>
        <p:spPr bwMode="auto">
          <a:xfrm>
            <a:off x="4114539" y="0"/>
            <a:ext cx="5029461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s3-media4.fl.yelpcdn.com/bphoto/lgGHqvZtgbs5GKP567fQtA/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6" t="22947" r="14919" b="7324"/>
          <a:stretch/>
        </p:blipFill>
        <p:spPr bwMode="auto">
          <a:xfrm>
            <a:off x="5333999" y="2766767"/>
            <a:ext cx="3810001" cy="409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8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u="sng" dirty="0" smtClean="0">
                <a:solidFill>
                  <a:srgbClr val="FF0000"/>
                </a:solidFill>
              </a:rPr>
              <a:t>PHILOSOPHY?</a:t>
            </a:r>
            <a:endParaRPr lang="en-US" sz="8000" b="1" u="sng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davescomputertips.com/wp-content/uploads/2012/10/timer-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199"/>
            <a:ext cx="3814026" cy="433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3.imimg.com/data3/UO/SW/MY-4778834/nautical-ship-sand-timer-250x2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5800"/>
            <a:ext cx="4357249" cy="43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1066800"/>
            <a:ext cx="55626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Time Spent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3800" y="3581400"/>
            <a:ext cx="167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OR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7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u="sng" smtClean="0">
                <a:solidFill>
                  <a:srgbClr val="FF0000"/>
                </a:solidFill>
              </a:rPr>
              <a:t>PHILOSOPHY</a:t>
            </a:r>
            <a:r>
              <a:rPr lang="en-US" sz="8000" b="1" u="sng" dirty="0" smtClean="0">
                <a:solidFill>
                  <a:srgbClr val="FF0000"/>
                </a:solidFill>
              </a:rPr>
              <a:t>?</a:t>
            </a:r>
            <a:endParaRPr lang="en-US" sz="8000" b="1" u="sng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samaawww.edge.scaleengine.net/wp-content/uploads/2015/09/donkey-hid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18063"/>
          <a:stretch/>
        </p:blipFill>
        <p:spPr bwMode="auto">
          <a:xfrm>
            <a:off x="5068071" y="3208778"/>
            <a:ext cx="4057075" cy="369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thoroughbred-poloponies.com/images/slide6.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r="11659"/>
          <a:stretch/>
        </p:blipFill>
        <p:spPr bwMode="auto">
          <a:xfrm>
            <a:off x="-21996" y="1186809"/>
            <a:ext cx="6531134" cy="25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3948773"/>
            <a:ext cx="484216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2.  PERSONNEL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3800" y="3581400"/>
            <a:ext cx="167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OR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2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u="sng" dirty="0" smtClean="0">
                <a:solidFill>
                  <a:srgbClr val="FF0000"/>
                </a:solidFill>
              </a:rPr>
              <a:t>PHILOSPHY?</a:t>
            </a:r>
            <a:endParaRPr lang="en-US" sz="8000" b="1" u="sng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066800"/>
            <a:ext cx="90678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Coach’s Investment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6" name="Picture 4" descr="https://upload.wikimedia.org/wikipedia/commons/2/24/Onedolar2009seri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9528">
            <a:off x="190493" y="2817885"/>
            <a:ext cx="4572000" cy="19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upload.wikimedia.org/wikipedia/commons/4/4d/Usdollar100fro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181">
            <a:off x="4468540" y="3744726"/>
            <a:ext cx="4495408" cy="188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3800" y="3581400"/>
            <a:ext cx="167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OR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09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25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u="sng" dirty="0" smtClean="0">
                <a:solidFill>
                  <a:srgbClr val="FF0000"/>
                </a:solidFill>
              </a:rPr>
              <a:t>PHILOSPHY?</a:t>
            </a:r>
            <a:endParaRPr lang="en-US" sz="8000" b="1" u="sng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200" y="2590800"/>
            <a:ext cx="90678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HC, OC, DC, going to have an STC?  Or job share?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66800"/>
            <a:ext cx="90678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en-US" sz="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. Coach’s Investment</a:t>
            </a:r>
            <a:endParaRPr lang="en-US" sz="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16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HOW TO EVALUATE YOUR SPECIAL TEAMS FROM LAST SEASON</a:t>
            </a:r>
          </a:p>
        </p:txBody>
      </p:sp>
      <p:pic>
        <p:nvPicPr>
          <p:cNvPr id="4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14392" r="18724" b="27338"/>
          <a:stretch/>
        </p:blipFill>
        <p:spPr bwMode="auto">
          <a:xfrm>
            <a:off x="0" y="-34212"/>
            <a:ext cx="9197813" cy="68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2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31744" r="18801" b="1066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5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 r="1518" b="4480"/>
          <a:stretch/>
        </p:blipFill>
        <p:spPr bwMode="auto">
          <a:xfrm>
            <a:off x="0" y="0"/>
            <a:ext cx="9144000" cy="689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8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0" t="8482" r="1518" b="43431"/>
          <a:stretch/>
        </p:blipFill>
        <p:spPr bwMode="auto">
          <a:xfrm>
            <a:off x="19334" y="-1600200"/>
            <a:ext cx="9144000" cy="911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4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"/>
            <a:ext cx="9213077" cy="6858000"/>
          </a:xfrm>
        </p:spPr>
      </p:pic>
    </p:spTree>
    <p:extLst>
      <p:ext uri="{BB962C8B-B14F-4D97-AF65-F5344CB8AC3E}">
        <p14:creationId xmlns:p14="http://schemas.microsoft.com/office/powerpoint/2010/main" val="30153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8073" r="64046" b="12552"/>
          <a:stretch/>
        </p:blipFill>
        <p:spPr bwMode="auto">
          <a:xfrm>
            <a:off x="3945985" y="0"/>
            <a:ext cx="5195740" cy="841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371600"/>
            <a:ext cx="386978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EVERY 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KICKOFF 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OF THE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YEAR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5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17936" r="59542" b="23784"/>
          <a:stretch/>
        </p:blipFill>
        <p:spPr bwMode="auto">
          <a:xfrm>
            <a:off x="3429000" y="0"/>
            <a:ext cx="5715000" cy="693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371600"/>
            <a:ext cx="386978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EVERY 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KICK RETURN 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OF THE</a:t>
            </a:r>
          </a:p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YEAR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6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18460" r="25696" b="28656"/>
          <a:stretch/>
        </p:blipFill>
        <p:spPr bwMode="auto">
          <a:xfrm>
            <a:off x="228600" y="0"/>
            <a:ext cx="861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0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STRUCTURING YOUR SPECIAL TEAMS DURING TRAINING CAMP</a:t>
            </a:r>
          </a:p>
        </p:txBody>
      </p:sp>
      <p:pic>
        <p:nvPicPr>
          <p:cNvPr id="4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7905" r="53229" b="364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0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STRUCTURING YOUR SPECIAL TEAMS DURING GAME WEEK</a:t>
            </a:r>
          </a:p>
        </p:txBody>
      </p:sp>
      <p:pic>
        <p:nvPicPr>
          <p:cNvPr id="4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7" t="63311" r="21544" b="26594"/>
          <a:stretch/>
        </p:blipFill>
        <p:spPr bwMode="auto">
          <a:xfrm>
            <a:off x="0" y="2743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914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</a:rPr>
              <a:t>WEEK AT A GLANCE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r="53428" b="36292"/>
          <a:stretch/>
        </p:blipFill>
        <p:spPr bwMode="auto">
          <a:xfrm>
            <a:off x="1275004" y="1066800"/>
            <a:ext cx="7335595" cy="576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0"/>
            <a:ext cx="5181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THURSDAY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60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SCOUTING YOUR OPPONENT </a:t>
            </a:r>
            <a:br>
              <a:rPr lang="en-US" sz="8000" b="1" dirty="0" smtClean="0">
                <a:solidFill>
                  <a:srgbClr val="FF0000"/>
                </a:solidFill>
              </a:rPr>
            </a:br>
            <a:r>
              <a:rPr lang="en-US" sz="8000" b="1" dirty="0" smtClean="0">
                <a:solidFill>
                  <a:srgbClr val="FF0000"/>
                </a:solidFill>
              </a:rPr>
              <a:t>IN SEASON</a:t>
            </a:r>
          </a:p>
        </p:txBody>
      </p:sp>
      <p:pic>
        <p:nvPicPr>
          <p:cNvPr id="4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085" y="3048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1.  Utilize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62" name="Picture 2" descr="http://redherring.wpengine.netdna-cdn.com/wp-content/uploads/2015/04/Hudl-74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450" y="1320463"/>
            <a:ext cx="972693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6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SPECIAL TEAMS ORGANIZATION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r="1666" b="4732"/>
          <a:stretch/>
        </p:blipFill>
        <p:spPr bwMode="auto">
          <a:xfrm>
            <a:off x="0" y="10886"/>
            <a:ext cx="9144000" cy="68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 rot="16200000">
            <a:off x="7429500" y="1562100"/>
            <a:ext cx="304800" cy="3276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Rounded Rectangle 8"/>
          <p:cNvSpPr/>
          <p:nvPr/>
        </p:nvSpPr>
        <p:spPr>
          <a:xfrm rot="16200000">
            <a:off x="1524000" y="4953000"/>
            <a:ext cx="2895600" cy="914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087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4" r="41499" b="32790"/>
          <a:stretch/>
        </p:blipFill>
        <p:spPr bwMode="auto">
          <a:xfrm>
            <a:off x="63498" y="13648"/>
            <a:ext cx="9080502" cy="524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5105400"/>
            <a:ext cx="3048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KICK </a:t>
            </a:r>
            <a:r>
              <a:rPr lang="en-US" b="1" u="sng" dirty="0" smtClean="0"/>
              <a:t>RETURN v. CRESPI</a:t>
            </a:r>
            <a:endParaRPr lang="en-US" dirty="0"/>
          </a:p>
          <a:p>
            <a:r>
              <a:rPr lang="en-US" dirty="0"/>
              <a:t>Average start of </a:t>
            </a:r>
            <a:r>
              <a:rPr lang="en-US" sz="2400" b="1" dirty="0">
                <a:solidFill>
                  <a:srgbClr val="FF0000"/>
                </a:solidFill>
              </a:rPr>
              <a:t>27</a:t>
            </a:r>
            <a:r>
              <a:rPr lang="en-US" dirty="0"/>
              <a:t> yard line</a:t>
            </a:r>
          </a:p>
          <a:p>
            <a:r>
              <a:rPr lang="en-US" dirty="0"/>
              <a:t>Gained </a:t>
            </a:r>
            <a:r>
              <a:rPr lang="en-US" sz="2000" b="1" dirty="0">
                <a:solidFill>
                  <a:srgbClr val="FF0000"/>
                </a:solidFill>
              </a:rPr>
              <a:t>9.25 return </a:t>
            </a:r>
            <a:r>
              <a:rPr lang="en-US" sz="2000" b="1" dirty="0" smtClean="0">
                <a:solidFill>
                  <a:srgbClr val="FF0000"/>
                </a:solidFill>
              </a:rPr>
              <a:t>average</a:t>
            </a:r>
            <a:r>
              <a:rPr lang="en-US" dirty="0" smtClean="0"/>
              <a:t>; 4 returns</a:t>
            </a:r>
          </a:p>
          <a:p>
            <a:r>
              <a:rPr lang="en-US" dirty="0" smtClean="0"/>
              <a:t>Longest </a:t>
            </a:r>
            <a:r>
              <a:rPr lang="en-US" dirty="0"/>
              <a:t>return: 18 </a:t>
            </a:r>
            <a:r>
              <a:rPr lang="en-US" dirty="0" smtClean="0"/>
              <a:t>yards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600" y="-1435360"/>
            <a:ext cx="14706600" cy="1176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9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-304800"/>
            <a:ext cx="13944600" cy="1115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6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-2057400"/>
            <a:ext cx="15049500" cy="1203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1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143000"/>
            <a:ext cx="14859000" cy="118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3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572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8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144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2192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5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2192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32" t="14585" r="21303" b="5207"/>
          <a:stretch/>
        </p:blipFill>
        <p:spPr>
          <a:xfrm>
            <a:off x="-30532" y="0"/>
            <a:ext cx="9150648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391400" y="0"/>
            <a:ext cx="914400" cy="76200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ightning Bolt 5"/>
          <p:cNvSpPr/>
          <p:nvPr/>
        </p:nvSpPr>
        <p:spPr>
          <a:xfrm rot="17809154">
            <a:off x="-88695" y="1838121"/>
            <a:ext cx="8153400" cy="35052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16764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7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-19050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43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76200"/>
            <a:ext cx="3764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OUR GAME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6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9906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90" y="-12192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79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2192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6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5" y="2514600"/>
            <a:ext cx="9144000" cy="4525963"/>
          </a:xfrm>
        </p:spPr>
        <p:txBody>
          <a:bodyPr/>
          <a:lstStyle/>
          <a:p>
            <a:pPr algn="ctr"/>
            <a:r>
              <a:rPr lang="en-US" sz="4000" dirty="0" smtClean="0"/>
              <a:t>Watch 4-5 games </a:t>
            </a:r>
          </a:p>
          <a:p>
            <a:pPr algn="ctr"/>
            <a:r>
              <a:rPr lang="en-US" sz="4000" dirty="0" smtClean="0"/>
              <a:t>Make a Special Teams playlist</a:t>
            </a:r>
          </a:p>
          <a:p>
            <a:pPr algn="ctr"/>
            <a:r>
              <a:rPr lang="en-US" sz="4000" dirty="0" smtClean="0"/>
              <a:t>Make notes on that for players/coaches</a:t>
            </a:r>
          </a:p>
          <a:p>
            <a:pPr algn="ctr"/>
            <a:r>
              <a:rPr lang="en-US" sz="4000" dirty="0" smtClean="0"/>
              <a:t>Where can you take advantage of what they are allowing?  </a:t>
            </a:r>
          </a:p>
          <a:p>
            <a:pPr algn="ctr"/>
            <a:r>
              <a:rPr lang="en-US" sz="4000" dirty="0" smtClean="0"/>
              <a:t>What does their scheme give you?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8085" y="1600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2</a:t>
            </a:r>
            <a:r>
              <a:rPr lang="en-US" sz="6000" dirty="0" smtClean="0"/>
              <a:t>.  Be diligent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885" y="229611"/>
            <a:ext cx="91331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SCOUTING YOUR OPPONENT 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IN SEASON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997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" y="838200"/>
            <a:ext cx="9144000" cy="60198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4000" dirty="0" smtClean="0"/>
              <a:t>Scheme: 5-5, 4-6, 6-4</a:t>
            </a:r>
          </a:p>
          <a:p>
            <a:pPr algn="ctr"/>
            <a:r>
              <a:rPr lang="en-US" sz="4000" dirty="0" smtClean="0"/>
              <a:t>Kick from: middle, L/R hash?</a:t>
            </a:r>
          </a:p>
          <a:p>
            <a:pPr algn="ctr"/>
            <a:r>
              <a:rPr lang="en-US" sz="4000" dirty="0" smtClean="0"/>
              <a:t>Kicker – #, L/R, leg strength, ball direction</a:t>
            </a:r>
          </a:p>
          <a:p>
            <a:pPr algn="ctr"/>
            <a:r>
              <a:rPr lang="en-US" sz="4000" dirty="0" smtClean="0"/>
              <a:t>Average kick? – Make a “land” chart</a:t>
            </a:r>
          </a:p>
          <a:p>
            <a:pPr algn="ctr"/>
            <a:r>
              <a:rPr lang="en-US" sz="4000" dirty="0" smtClean="0"/>
              <a:t>Personnel: #s, same or change?</a:t>
            </a:r>
          </a:p>
          <a:p>
            <a:pPr algn="ctr"/>
            <a:r>
              <a:rPr lang="en-US" sz="4000" dirty="0" smtClean="0"/>
              <a:t>Best tackler?   Count up the tackles</a:t>
            </a:r>
          </a:p>
          <a:p>
            <a:pPr algn="ctr"/>
            <a:r>
              <a:rPr lang="en-US" sz="4000" dirty="0" smtClean="0"/>
              <a:t>Onside kick schemes?</a:t>
            </a:r>
          </a:p>
          <a:p>
            <a:pPr algn="ctr"/>
            <a:r>
              <a:rPr lang="en-US" sz="4000" dirty="0" smtClean="0"/>
              <a:t>Pooch kick schemes?</a:t>
            </a:r>
          </a:p>
          <a:p>
            <a:pPr algn="ctr"/>
            <a:r>
              <a:rPr lang="en-US" sz="4000" dirty="0" smtClean="0"/>
              <a:t>Contain well?</a:t>
            </a:r>
          </a:p>
          <a:p>
            <a:pPr algn="ctr"/>
            <a:r>
              <a:rPr lang="en-US" sz="4000" dirty="0" smtClean="0"/>
              <a:t>What will expose them?</a:t>
            </a:r>
          </a:p>
          <a:p>
            <a:pPr algn="ctr"/>
            <a:r>
              <a:rPr lang="en-US" sz="4000" dirty="0" smtClean="0"/>
              <a:t>Speed vs our speed?</a:t>
            </a:r>
          </a:p>
          <a:p>
            <a:pPr algn="ctr"/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62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OPPONENT’S KICKOFF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C:\Users\sultana.parents\Downloads\FullSizeRender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0375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LAND CHART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72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0"/>
            <a:ext cx="8229600" cy="1143000"/>
          </a:xfrm>
        </p:spPr>
        <p:txBody>
          <a:bodyPr/>
          <a:lstStyle/>
          <a:p>
            <a:r>
              <a:rPr lang="en-US" b="1" dirty="0" smtClean="0"/>
              <a:t>LAND CHART</a:t>
            </a:r>
            <a:endParaRPr lang="en-US" b="1" dirty="0"/>
          </a:p>
        </p:txBody>
      </p:sp>
      <p:sp>
        <p:nvSpPr>
          <p:cNvPr id="4" name="AutoShape 2" descr="Displaying FullSizeRen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7107" name="Picture 3" descr="C:\Users\sultana.parents\Downloads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/>
          <p:cNvSpPr/>
          <p:nvPr/>
        </p:nvSpPr>
        <p:spPr>
          <a:xfrm>
            <a:off x="2514600" y="5715000"/>
            <a:ext cx="5257800" cy="1143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90803" y="5932557"/>
            <a:ext cx="36025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5.6 yard average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58200" y="2133600"/>
            <a:ext cx="457200" cy="457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99" r="2196" b="7665"/>
          <a:stretch/>
        </p:blipFill>
        <p:spPr>
          <a:xfrm>
            <a:off x="0" y="-762000"/>
            <a:ext cx="11125200" cy="77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" y="838200"/>
            <a:ext cx="9144000" cy="6019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000" dirty="0" smtClean="0"/>
              <a:t>Scheme: Middle, Sideline, Hash</a:t>
            </a:r>
          </a:p>
          <a:p>
            <a:pPr algn="ctr"/>
            <a:r>
              <a:rPr lang="en-US" sz="4000" dirty="0" smtClean="0"/>
              <a:t>Who are the returners?</a:t>
            </a:r>
          </a:p>
          <a:p>
            <a:pPr algn="ctr"/>
            <a:r>
              <a:rPr lang="en-US" sz="4000" dirty="0" smtClean="0"/>
              <a:t>Which one is better?  </a:t>
            </a:r>
            <a:endParaRPr lang="en-US" sz="4000" dirty="0"/>
          </a:p>
          <a:p>
            <a:pPr algn="ctr"/>
            <a:r>
              <a:rPr lang="en-US" sz="4000" dirty="0" smtClean="0"/>
              <a:t>Where do returners line up?</a:t>
            </a:r>
          </a:p>
          <a:p>
            <a:pPr algn="ctr"/>
            <a:r>
              <a:rPr lang="en-US" sz="4000" dirty="0" smtClean="0"/>
              <a:t>Personnel: #s, same or change?</a:t>
            </a:r>
          </a:p>
          <a:p>
            <a:pPr algn="ctr"/>
            <a:r>
              <a:rPr lang="en-US" sz="4000" dirty="0" smtClean="0"/>
              <a:t>Best blockers? </a:t>
            </a:r>
          </a:p>
          <a:p>
            <a:pPr algn="ctr"/>
            <a:r>
              <a:rPr lang="en-US" sz="4000" dirty="0" smtClean="0"/>
              <a:t>Reverse?</a:t>
            </a:r>
          </a:p>
          <a:p>
            <a:pPr algn="ctr"/>
            <a:r>
              <a:rPr lang="en-US" sz="4000" dirty="0" smtClean="0"/>
              <a:t>Throwback?</a:t>
            </a:r>
          </a:p>
          <a:p>
            <a:pPr algn="ctr"/>
            <a:r>
              <a:rPr lang="en-US" sz="4000" dirty="0" smtClean="0"/>
              <a:t>What will expose them?</a:t>
            </a:r>
          </a:p>
          <a:p>
            <a:pPr algn="ctr"/>
            <a:r>
              <a:rPr lang="en-US" sz="4000" dirty="0" smtClean="0"/>
              <a:t>Speed vs our speed?</a:t>
            </a:r>
          </a:p>
          <a:p>
            <a:pPr algn="ctr"/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62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OPPONENT’S KICK RETURN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7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09433"/>
            <a:ext cx="9176656" cy="584856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000" dirty="0" smtClean="0"/>
              <a:t>Scheme: Pro, Shield, Twins, etc.</a:t>
            </a:r>
          </a:p>
          <a:p>
            <a:pPr algn="ctr"/>
            <a:r>
              <a:rPr lang="en-US" sz="4000" dirty="0" smtClean="0"/>
              <a:t>Field position change scheme?</a:t>
            </a:r>
          </a:p>
          <a:p>
            <a:pPr algn="ctr"/>
            <a:r>
              <a:rPr lang="en-US" sz="4000" dirty="0" smtClean="0"/>
              <a:t>Kicker – #, L/R, leg strength, ball direction, run ability?</a:t>
            </a:r>
          </a:p>
          <a:p>
            <a:pPr algn="ctr"/>
            <a:r>
              <a:rPr lang="en-US" sz="4000" dirty="0" smtClean="0"/>
              <a:t>Long Snapper - #, speed/accuracy of snaps, tackler?</a:t>
            </a:r>
          </a:p>
          <a:p>
            <a:pPr algn="ctr"/>
            <a:r>
              <a:rPr lang="en-US" sz="4000" dirty="0" smtClean="0"/>
              <a:t>Average kick distance?  Hang time average?</a:t>
            </a:r>
          </a:p>
          <a:p>
            <a:pPr algn="ctr"/>
            <a:r>
              <a:rPr lang="en-US" sz="4000" dirty="0" smtClean="0"/>
              <a:t>Personnel: #s, same or change?</a:t>
            </a:r>
          </a:p>
          <a:p>
            <a:pPr algn="ctr"/>
            <a:r>
              <a:rPr lang="en-US" sz="4000" dirty="0" smtClean="0"/>
              <a:t>Best tackler?   Count up the tackles</a:t>
            </a:r>
          </a:p>
          <a:p>
            <a:pPr algn="ctr"/>
            <a:r>
              <a:rPr lang="en-US" sz="4000" dirty="0" smtClean="0"/>
              <a:t>Can kicker throw the ball?  Is he QB, or backup QB?</a:t>
            </a:r>
          </a:p>
          <a:p>
            <a:pPr algn="ctr"/>
            <a:r>
              <a:rPr lang="en-US" sz="4000" dirty="0" smtClean="0"/>
              <a:t>Fakes?  Running?  Passing?  </a:t>
            </a:r>
          </a:p>
          <a:p>
            <a:pPr algn="ctr"/>
            <a:r>
              <a:rPr lang="en-US" sz="4000" dirty="0" smtClean="0"/>
              <a:t>Contain well?</a:t>
            </a:r>
          </a:p>
          <a:p>
            <a:pPr algn="ctr"/>
            <a:r>
              <a:rPr lang="en-US" sz="4000" dirty="0" smtClean="0"/>
              <a:t>What will expose them?</a:t>
            </a:r>
          </a:p>
          <a:p>
            <a:pPr algn="ctr"/>
            <a:r>
              <a:rPr lang="en-US" sz="4000" dirty="0" smtClean="0"/>
              <a:t>Speed vs our speed?</a:t>
            </a:r>
          </a:p>
          <a:p>
            <a:pPr algn="ctr"/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62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OPPONENT’S PUNT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7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2" t="4166" r="15446" b="5209"/>
          <a:stretch/>
        </p:blipFill>
        <p:spPr>
          <a:xfrm>
            <a:off x="75063" y="136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283" t="14583" r="5233" b="13541"/>
          <a:stretch/>
        </p:blipFill>
        <p:spPr>
          <a:xfrm>
            <a:off x="-152400" y="152399"/>
            <a:ext cx="9296400" cy="68329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19400" y="2057400"/>
            <a:ext cx="1524000" cy="1676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" y="2730689"/>
            <a:ext cx="1524000" cy="1676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7" name="Oval 6"/>
          <p:cNvSpPr/>
          <p:nvPr/>
        </p:nvSpPr>
        <p:spPr>
          <a:xfrm>
            <a:off x="6172200" y="3993131"/>
            <a:ext cx="1524000" cy="1676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980" y="1793166"/>
            <a:ext cx="2732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Returner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3549" y="5539265"/>
            <a:ext cx="2335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Gunner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2184738"/>
            <a:ext cx="2335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Gunner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02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57" t="8785" r="22243" b="16215"/>
          <a:stretch/>
        </p:blipFill>
        <p:spPr>
          <a:xfrm>
            <a:off x="0" y="0"/>
            <a:ext cx="9143999" cy="69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199" y="838200"/>
            <a:ext cx="9252856" cy="6019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000" dirty="0" smtClean="0"/>
              <a:t>Scheme: Man or Zone?  Middle, sideline?</a:t>
            </a:r>
          </a:p>
          <a:p>
            <a:pPr algn="ctr"/>
            <a:r>
              <a:rPr lang="en-US" sz="4000" dirty="0" smtClean="0"/>
              <a:t>They like to set up returns?  Or block?</a:t>
            </a:r>
          </a:p>
          <a:p>
            <a:pPr algn="ctr"/>
            <a:r>
              <a:rPr lang="en-US" sz="4000" dirty="0" smtClean="0"/>
              <a:t>Who are the returners?  1 or 2 deep?</a:t>
            </a:r>
          </a:p>
          <a:p>
            <a:pPr algn="ctr"/>
            <a:r>
              <a:rPr lang="en-US" sz="4000" dirty="0" smtClean="0"/>
              <a:t>Which one is better?  </a:t>
            </a:r>
          </a:p>
          <a:p>
            <a:pPr algn="ctr"/>
            <a:r>
              <a:rPr lang="en-US" sz="4000" dirty="0" smtClean="0"/>
              <a:t>Where do returners line up?</a:t>
            </a:r>
          </a:p>
          <a:p>
            <a:pPr algn="ctr"/>
            <a:r>
              <a:rPr lang="en-US" sz="4000" dirty="0" smtClean="0"/>
              <a:t>Personnel: #s, same or change?</a:t>
            </a:r>
          </a:p>
          <a:p>
            <a:pPr algn="ctr"/>
            <a:r>
              <a:rPr lang="en-US" sz="4000" dirty="0" smtClean="0"/>
              <a:t>Reverses?</a:t>
            </a:r>
          </a:p>
          <a:p>
            <a:pPr algn="ctr"/>
            <a:r>
              <a:rPr lang="en-US" sz="4000" dirty="0" smtClean="0"/>
              <a:t>What will expose them?</a:t>
            </a:r>
          </a:p>
          <a:p>
            <a:pPr algn="ctr"/>
            <a:r>
              <a:rPr lang="en-US" sz="4000" dirty="0" smtClean="0"/>
              <a:t>Speed vs our speed?</a:t>
            </a:r>
          </a:p>
          <a:p>
            <a:pPr algn="ctr"/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62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OPPONENT’S PUNT RETURN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7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8200"/>
            <a:ext cx="9176656" cy="6019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000" dirty="0" smtClean="0"/>
              <a:t>Scheme: Traditional or something else?</a:t>
            </a:r>
          </a:p>
          <a:p>
            <a:pPr algn="ctr"/>
            <a:r>
              <a:rPr lang="en-US" sz="4000" dirty="0" smtClean="0"/>
              <a:t>How are the wings angled?</a:t>
            </a:r>
          </a:p>
          <a:p>
            <a:pPr algn="ctr"/>
            <a:r>
              <a:rPr lang="en-US" sz="4000" dirty="0" smtClean="0"/>
              <a:t>Kicker – #, L/R, leg strength, run ability?</a:t>
            </a:r>
          </a:p>
          <a:p>
            <a:pPr algn="ctr"/>
            <a:r>
              <a:rPr lang="en-US" sz="4000" dirty="0" smtClean="0"/>
              <a:t>What is kicker’s long field goal?</a:t>
            </a:r>
          </a:p>
          <a:p>
            <a:pPr algn="ctr"/>
            <a:r>
              <a:rPr lang="en-US" sz="4000" dirty="0" smtClean="0"/>
              <a:t>Long Snapper - #, speed/accuracy of snaps</a:t>
            </a:r>
          </a:p>
          <a:p>
            <a:pPr algn="ctr"/>
            <a:r>
              <a:rPr lang="en-US" sz="4000" dirty="0" smtClean="0"/>
              <a:t>Holder - #, is he the QB?  Backup QB?</a:t>
            </a:r>
          </a:p>
          <a:p>
            <a:pPr algn="ctr"/>
            <a:r>
              <a:rPr lang="en-US" sz="4000" dirty="0" smtClean="0"/>
              <a:t>Eligible receivers at TE/Wing spots?</a:t>
            </a:r>
          </a:p>
          <a:p>
            <a:pPr algn="ctr"/>
            <a:r>
              <a:rPr lang="en-US" sz="4000" dirty="0" smtClean="0"/>
              <a:t>Personnel: #s, same or change?</a:t>
            </a:r>
          </a:p>
          <a:p>
            <a:pPr algn="ctr"/>
            <a:r>
              <a:rPr lang="en-US" sz="4000" dirty="0" smtClean="0"/>
              <a:t>Fakes?</a:t>
            </a:r>
          </a:p>
          <a:p>
            <a:pPr algn="ctr"/>
            <a:r>
              <a:rPr lang="en-US" sz="4000" dirty="0" smtClean="0"/>
              <a:t>What will expose them?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62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OPPONENT’S PAT/EP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t="65674" r="28826" b="7493"/>
          <a:stretch/>
        </p:blipFill>
        <p:spPr bwMode="auto">
          <a:xfrm>
            <a:off x="155749" y="1371600"/>
            <a:ext cx="896436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0860" y="152400"/>
            <a:ext cx="81341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DEVELOP A SNAPSHOT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44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EVALUATING</a:t>
            </a:r>
            <a:r>
              <a:rPr lang="en-US" sz="8000" b="1" baseline="0" dirty="0" smtClean="0">
                <a:solidFill>
                  <a:srgbClr val="FF0000"/>
                </a:solidFill>
              </a:rPr>
              <a:t> YOUR SPECIAL TEAMS IN SEASON</a:t>
            </a:r>
            <a:endParaRPr lang="en-US" sz="80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9" t="21741" r="28040" b="48373"/>
          <a:stretch/>
        </p:blipFill>
        <p:spPr bwMode="auto">
          <a:xfrm>
            <a:off x="0" y="762000"/>
            <a:ext cx="9099434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-152400"/>
            <a:ext cx="81341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DEVELOP A SNAPSHOT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58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446" t="4167" r="4319" b="12500"/>
          <a:stretch/>
        </p:blipFill>
        <p:spPr>
          <a:xfrm>
            <a:off x="0" y="0"/>
            <a:ext cx="10820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20006" r="18350" b="17380"/>
          <a:stretch/>
        </p:blipFill>
        <p:spPr bwMode="auto">
          <a:xfrm>
            <a:off x="733496" y="152400"/>
            <a:ext cx="7877104" cy="663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9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0" t="51849" r="33478" b="34710"/>
          <a:stretch/>
        </p:blipFill>
        <p:spPr bwMode="auto">
          <a:xfrm>
            <a:off x="-281834" y="1600200"/>
            <a:ext cx="960744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8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" b="5055"/>
          <a:stretch/>
        </p:blipFill>
        <p:spPr bwMode="auto">
          <a:xfrm>
            <a:off x="0" y="0"/>
            <a:ext cx="91579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438400" y="4114800"/>
            <a:ext cx="914400" cy="2743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Rounded Rectangle 5"/>
          <p:cNvSpPr/>
          <p:nvPr/>
        </p:nvSpPr>
        <p:spPr>
          <a:xfrm rot="16200000">
            <a:off x="7315200" y="533400"/>
            <a:ext cx="228600" cy="3276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125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t="59770" r="58064" b="5056"/>
          <a:stretch/>
        </p:blipFill>
        <p:spPr bwMode="auto">
          <a:xfrm>
            <a:off x="2057400" y="0"/>
            <a:ext cx="4953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PLANNING</a:t>
            </a:r>
            <a:r>
              <a:rPr lang="en-US" sz="8000" b="1" baseline="0" dirty="0" smtClean="0">
                <a:solidFill>
                  <a:srgbClr val="FF0000"/>
                </a:solidFill>
              </a:rPr>
              <a:t> FOR IN GAME CHAOS</a:t>
            </a:r>
            <a:endParaRPr lang="en-US" sz="80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17647" r="25341" b="15665"/>
          <a:stretch/>
        </p:blipFill>
        <p:spPr bwMode="auto">
          <a:xfrm>
            <a:off x="76200" y="152400"/>
            <a:ext cx="8936611" cy="650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17195" r="24833" b="7708"/>
          <a:stretch/>
        </p:blipFill>
        <p:spPr bwMode="auto">
          <a:xfrm>
            <a:off x="0" y="0"/>
            <a:ext cx="9144000" cy="73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t="17518" r="59020" b="34931"/>
          <a:stretch/>
        </p:blipFill>
        <p:spPr bwMode="auto">
          <a:xfrm>
            <a:off x="6629400" y="0"/>
            <a:ext cx="1905000" cy="679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51118" r="52432" b="33128"/>
          <a:stretch/>
        </p:blipFill>
        <p:spPr bwMode="auto">
          <a:xfrm>
            <a:off x="82296" y="1524000"/>
            <a:ext cx="628204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7605" y="4639056"/>
            <a:ext cx="2414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COACH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 rot="10800000">
            <a:off x="2895600" y="3657600"/>
            <a:ext cx="8382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/>
                </a:solidFill>
              </a:rPr>
              <a:t>SPECIAL</a:t>
            </a:r>
            <a:r>
              <a:rPr lang="en-US" sz="7200" b="1" baseline="0" dirty="0" smtClean="0">
                <a:solidFill>
                  <a:schemeClr val="tx1"/>
                </a:solidFill>
              </a:rPr>
              <a:t> TEAMS PLAYER OF THE YEAR PROGRAM</a:t>
            </a:r>
            <a:endParaRPr lang="en-US" sz="7200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http://coachfore.org/wp-content/uploads/2014/08/Eight-Laces-CONSULTING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934074"/>
            <a:ext cx="1428750" cy="92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19459" r="42513" b="54131"/>
          <a:stretch/>
        </p:blipFill>
        <p:spPr bwMode="auto">
          <a:xfrm>
            <a:off x="0" y="1524000"/>
            <a:ext cx="9116569" cy="341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4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cdn.insidethepylon.com/wp-content/uploads/2016/01/Walsh-Miss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r="4000" b="6666"/>
          <a:stretch/>
        </p:blipFill>
        <p:spPr bwMode="auto">
          <a:xfrm>
            <a:off x="1" y="7961"/>
            <a:ext cx="9144000" cy="685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82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45981" r="72461" b="16221"/>
          <a:stretch/>
        </p:blipFill>
        <p:spPr bwMode="auto">
          <a:xfrm>
            <a:off x="1932493" y="6096"/>
            <a:ext cx="564110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6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:\FOOTBALL2\puntreturn\puntretu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2"/>
            <a:ext cx="9180576" cy="68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9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FOOTBALL2\puntreturn\Slid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 descr="D:\FOOTBALL2\puntreturn\Slide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4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 descr="D:\FOOTBALL2\puntreturn\puntretur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8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7"/>
          <a:stretch/>
        </p:blipFill>
        <p:spPr>
          <a:xfrm>
            <a:off x="457200" y="-228600"/>
            <a:ext cx="8311487" cy="411479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0" b="19214"/>
          <a:stretch/>
        </p:blipFill>
        <p:spPr>
          <a:xfrm>
            <a:off x="457200" y="3886199"/>
            <a:ext cx="8229600" cy="29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"/>
            <a:ext cx="9213077" cy="6858000"/>
          </a:xfrm>
        </p:spPr>
      </p:pic>
    </p:spTree>
    <p:extLst>
      <p:ext uri="{BB962C8B-B14F-4D97-AF65-F5344CB8AC3E}">
        <p14:creationId xmlns:p14="http://schemas.microsoft.com/office/powerpoint/2010/main" val="42938972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itsfrontporch.com/wp-content/uploads/wtgnp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191000" y="0"/>
            <a:ext cx="4953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CHRIS FORE</a:t>
            </a:r>
          </a:p>
          <a:p>
            <a:pPr algn="ctr"/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 descr="https://dov3webs.com/wp-content/uploads/sites/52/2013/01/cropped-eightlaces-300x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147457" cy="25146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191000" y="914400"/>
            <a:ext cx="4953000" cy="132343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chris@eightlaces.org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760.900.8401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248725"/>
            <a:ext cx="9144000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EIGHTLACES.ORG</a:t>
            </a:r>
          </a:p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COACHFORE.ORG</a:t>
            </a:r>
          </a:p>
          <a:p>
            <a:pPr algn="ctr"/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SHIELDPUNT.COM</a:t>
            </a:r>
          </a:p>
          <a:p>
            <a:pPr algn="ctr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@coachfore</a:t>
            </a:r>
          </a:p>
          <a:p>
            <a:pPr algn="ctr"/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338" name="Picture 2" descr="https://encrypted-tbn0.gstatic.com/images?q=tbn:ANd9GcR6Lg-yJ_Owvdl-rqLmYsxNbKVSF6LCouGY0kSONlgeZeDohU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5943600"/>
            <a:ext cx="1062643" cy="759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9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static5.businessinsider.com/image/56948424c08a80431d8b62a0/alabama-calls-risky-onside-kick-in-the-4th-quarter-and-immediately-scores-a-critical-touchd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5326</TotalTime>
  <Words>691</Words>
  <Application>Microsoft Office PowerPoint</Application>
  <PresentationFormat>On-screen Show (4:3)</PresentationFormat>
  <Paragraphs>165</Paragraphs>
  <Slides>87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PowerPoint Presentation</vt:lpstr>
      <vt:lpstr>PowerPoint Presentation</vt:lpstr>
      <vt:lpstr>PowerPoint Presentation</vt:lpstr>
      <vt:lpstr>SPECIAL TEAMS ORGANIZATION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WAYS TO KNOW SPECIAL TEAMS IS NOT IMPORTANT!</vt:lpstr>
      <vt:lpstr>PowerPoint Presentation</vt:lpstr>
      <vt:lpstr>10.  The Head Coach squeezes Special Teams in at beginning or end. </vt:lpstr>
      <vt:lpstr> 5.  After a big loss you hear “We have to improve the kicking game.”</vt:lpstr>
      <vt:lpstr>8 years as HC/STC 5 as STC only </vt:lpstr>
      <vt:lpstr>PowerPoint Presentation</vt:lpstr>
      <vt:lpstr>PowerPoint Presentation</vt:lpstr>
      <vt:lpstr>PowerPoint Presentation</vt:lpstr>
      <vt:lpstr>PowerPoint Presentation</vt:lpstr>
      <vt:lpstr>DETERMINING THE BEST PHILOSOPHY FOR YOUR PROGRAM</vt:lpstr>
      <vt:lpstr>PowerPoint Presentation</vt:lpstr>
      <vt:lpstr>PHILOSOPHY?</vt:lpstr>
      <vt:lpstr>PHILOSOPHY?</vt:lpstr>
      <vt:lpstr>PHILOSPHY?</vt:lpstr>
      <vt:lpstr>PHILOSPHY?</vt:lpstr>
      <vt:lpstr>HOW TO EVALUATE YOUR SPECIAL TEAMS FROM LAST SEASON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STRUCTURING YOUR SPECIAL TEAMS DURING TRAINING CAMP</vt:lpstr>
      <vt:lpstr>PowerPoint Presentation</vt:lpstr>
      <vt:lpstr>STRUCTURING YOUR SPECIAL TEAMS DURING GAME WEEK</vt:lpstr>
      <vt:lpstr>PowerPoint Presentation</vt:lpstr>
      <vt:lpstr>PowerPoint Presentation</vt:lpstr>
      <vt:lpstr>SCOUTING YOUR OPPONENT  IN SEASON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EVALUATING YOUR SPECIAL TEAMS IN SEASON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FOR IN GAME CHAOS</vt:lpstr>
      <vt:lpstr>PowerPoint Presentation</vt:lpstr>
      <vt:lpstr>PowerPoint Presentation</vt:lpstr>
      <vt:lpstr>PowerPoint Presentation</vt:lpstr>
      <vt:lpstr>SPECIAL TEAMS PLAYER OF THE YEAR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Fore</dc:creator>
  <cp:lastModifiedBy>Chris Fore</cp:lastModifiedBy>
  <cp:revision>97</cp:revision>
  <dcterms:created xsi:type="dcterms:W3CDTF">2016-02-16T17:31:00Z</dcterms:created>
  <dcterms:modified xsi:type="dcterms:W3CDTF">2017-02-01T20:54:10Z</dcterms:modified>
</cp:coreProperties>
</file>